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8" r:id="rId1"/>
  </p:sldMasterIdLst>
  <p:notesMasterIdLst>
    <p:notesMasterId r:id="rId22"/>
  </p:notesMasterIdLst>
  <p:handoutMasterIdLst>
    <p:handoutMasterId r:id="rId23"/>
  </p:handoutMasterIdLst>
  <p:sldIdLst>
    <p:sldId id="270" r:id="rId2"/>
    <p:sldId id="257" r:id="rId3"/>
    <p:sldId id="265" r:id="rId4"/>
    <p:sldId id="266" r:id="rId5"/>
    <p:sldId id="268" r:id="rId6"/>
    <p:sldId id="288" r:id="rId7"/>
    <p:sldId id="279" r:id="rId8"/>
    <p:sldId id="289" r:id="rId9"/>
    <p:sldId id="271" r:id="rId10"/>
    <p:sldId id="278" r:id="rId11"/>
    <p:sldId id="290" r:id="rId12"/>
    <p:sldId id="281" r:id="rId13"/>
    <p:sldId id="282" r:id="rId14"/>
    <p:sldId id="283" r:id="rId15"/>
    <p:sldId id="284" r:id="rId16"/>
    <p:sldId id="285" r:id="rId17"/>
    <p:sldId id="286" r:id="rId18"/>
    <p:sldId id="280" r:id="rId19"/>
    <p:sldId id="291" r:id="rId20"/>
    <p:sldId id="269" r:id="rId2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4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147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5EAC724-B034-4F10-A9E8-56851A79B80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20872BB-3892-4F66-9266-36ADB83FAD5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B45424-6BAC-416C-8F6C-5F9DE854A36B}" type="datetimeFigureOut">
              <a:rPr lang="en-US" smtClean="0"/>
              <a:t>7/5/2021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CA138F-B9BA-4997-B3C2-DA8B17B6D5B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E86FBF-0AC4-4904-8ED7-0BD6E9AC71D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34D737-83BD-4FDE-8CF3-8BC01E7FC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07374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733702-C25A-40B9-9167-54BAA79B29B0}" type="datetimeFigureOut">
              <a:rPr lang="en-US" smtClean="0"/>
              <a:t>7/5/2021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2FC7A4-3D1B-482D-8C9D-7642A2CE30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92653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59802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264949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30FC03-A82E-4B34-AE4B-8AC40A0CD5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7/5/2021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49FB7E-C73B-452D-861A-6C73FF59EC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5733BD-32DD-483E-A597-B70529CBD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6">
            <a:extLst>
              <a:ext uri="{FF2B5EF4-FFF2-40B4-BE49-F238E27FC236}">
                <a16:creationId xmlns:a16="http://schemas.microsoft.com/office/drawing/2014/main" id="{44DCE4FD-DEE1-4DE9-A40E-616ACEB2FE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5077" y="78613"/>
            <a:ext cx="8673846" cy="45173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1: ………………………………………</a:t>
            </a:r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90DFCEB3-810D-48E5-B7BA-1A6C924A64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35077" y="841247"/>
            <a:ext cx="8674100" cy="5303393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675470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007929A3-17ED-41F3-AD36-819BC9DFBCB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7/5/2021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4973EE95-672F-4E5A-A918-2F51DB2C3A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2B17F6F6-0CA3-4D52-AA3D-7CF8ADE79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6">
            <a:extLst>
              <a:ext uri="{FF2B5EF4-FFF2-40B4-BE49-F238E27FC236}">
                <a16:creationId xmlns:a16="http://schemas.microsoft.com/office/drawing/2014/main" id="{943CD72D-5295-43E4-B175-0EA61084A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5077" y="78613"/>
            <a:ext cx="8673846" cy="45173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3: ………………………………………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0C9A3A79-B187-4A33-8EBB-92ECD8BA3C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4950" y="963168"/>
            <a:ext cx="8674100" cy="5132832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179857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6">
            <a:extLst>
              <a:ext uri="{FF2B5EF4-FFF2-40B4-BE49-F238E27FC236}">
                <a16:creationId xmlns:a16="http://schemas.microsoft.com/office/drawing/2014/main" id="{74BADCE4-794A-4B69-9AB7-3D794A1F9A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5077" y="78613"/>
            <a:ext cx="8673846" cy="45173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5: ………………………………………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8375D86-D290-4003-A314-C916116C42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95884" y="1533017"/>
            <a:ext cx="38862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FB62406B-26DB-4A01-B048-1F2C7540F8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39056" y="1533017"/>
            <a:ext cx="38862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A52862E5-D8E1-49BF-8D1B-BF0ED6579E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7/5/2021</a:t>
            </a:fld>
            <a:endParaRPr lang="en-US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591AAF74-01FB-49A8-9375-959140F1D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BBF4BC2F-980C-499D-A4B9-E7CD3D447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29332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76EAE966-F590-4BAF-A55B-75735FCC661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7/5/2021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C330CA1C-4366-43E8-9DC8-B360FC115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72DB13F6-9193-4FE2-AE85-5B96248CC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70462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198952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2" r:id="rId2"/>
    <p:sldLayoutId id="2147483673" r:id="rId3"/>
    <p:sldLayoutId id="2147483675" r:id="rId4"/>
    <p:sldLayoutId id="2147483677" r:id="rId5"/>
    <p:sldLayoutId id="2147483678" r:id="rId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586533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564491-6388-4172-A26A-3F461F8DC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8" name="Google Shape;239;p5">
            <a:extLst>
              <a:ext uri="{FF2B5EF4-FFF2-40B4-BE49-F238E27FC236}">
                <a16:creationId xmlns:a16="http://schemas.microsoft.com/office/drawing/2014/main" id="{D65D811E-9305-4245-BC72-501C806DB1C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14671" y="90632"/>
            <a:ext cx="6589199" cy="1280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000"/>
              <a:buFont typeface="Times New Roman"/>
              <a:buNone/>
            </a:pPr>
            <a:r>
              <a:rPr lang="en-US" sz="3000" b="1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CÔNG NGHỆ SỬ DỤNG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9" name="Google Shape;243;p5">
            <a:extLst>
              <a:ext uri="{FF2B5EF4-FFF2-40B4-BE49-F238E27FC236}">
                <a16:creationId xmlns:a16="http://schemas.microsoft.com/office/drawing/2014/main" id="{25A1A7C5-BC19-4618-92D4-4B425B55B2CE}"/>
              </a:ext>
            </a:extLst>
          </p:cNvPr>
          <p:cNvSpPr/>
          <p:nvPr/>
        </p:nvSpPr>
        <p:spPr>
          <a:xfrm>
            <a:off x="251458" y="48260"/>
            <a:ext cx="377027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i="0" u="none" strike="noStrike" cap="none" dirty="0"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endParaRPr sz="3000" b="1" i="0" u="none" strike="noStrike" cap="none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70C212-4709-4C1B-A5CB-22D37CF0F4DC}"/>
              </a:ext>
            </a:extLst>
          </p:cNvPr>
          <p:cNvSpPr txBox="1"/>
          <p:nvPr/>
        </p:nvSpPr>
        <p:spPr>
          <a:xfrm>
            <a:off x="723219" y="1878676"/>
            <a:ext cx="769756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vi-VN" b="0" i="0" dirty="0">
                <a:solidFill>
                  <a:srgbClr val="172B4D"/>
                </a:solidFill>
                <a:effectLst/>
                <a:latin typeface="+mj-lt"/>
              </a:rPr>
              <a:t>Có tốc độ xử lý nhanh nhờ cơ chế xử lý bất đồng bộ (non-blocking). </a:t>
            </a:r>
            <a:r>
              <a:rPr lang="en-US" dirty="0">
                <a:solidFill>
                  <a:srgbClr val="172B4D"/>
                </a:solidFill>
                <a:latin typeface="+mj-lt"/>
              </a:rPr>
              <a:t>C</a:t>
            </a:r>
            <a:r>
              <a:rPr lang="vi-VN" b="0" i="0" dirty="0">
                <a:solidFill>
                  <a:srgbClr val="172B4D"/>
                </a:solidFill>
                <a:effectLst/>
                <a:latin typeface="+mj-lt"/>
              </a:rPr>
              <a:t>ó thể dễ dàng xử lý hàng ngàn kết nối trong khoảng thời gian ngắn nhất.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72B4D"/>
                </a:solidFill>
                <a:latin typeface="+mj-lt"/>
              </a:rPr>
              <a:t>D</a:t>
            </a:r>
            <a:r>
              <a:rPr lang="vi-VN" b="0" i="0" dirty="0">
                <a:solidFill>
                  <a:srgbClr val="172B4D"/>
                </a:solidFill>
                <a:effectLst/>
                <a:latin typeface="+mj-lt"/>
              </a:rPr>
              <a:t>ễ dàng mở rộng khi có nhu cầu phát triển website.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vi-VN" b="0" i="0" dirty="0">
                <a:solidFill>
                  <a:srgbClr val="172B4D"/>
                </a:solidFill>
                <a:effectLst/>
                <a:latin typeface="+mj-lt"/>
              </a:rPr>
              <a:t>Nhận và xử lý nhiều kết nối chỉ với một single-thread. Nhờ đó, hệ thống xử lý sẽ sử dụng ít lượng RAM nhất và giúp quá trình xử Nodejs lý nhanh hơn rất nhiều.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vi-VN" b="0" i="0" dirty="0">
                <a:solidFill>
                  <a:srgbClr val="172B4D"/>
                </a:solidFill>
                <a:effectLst/>
                <a:latin typeface="+mj-lt"/>
              </a:rPr>
              <a:t>Có khả năng xử lý nhiều Request/s cùng một lúc trong thời gian ngắn nhất.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vi-VN" b="0" i="0" dirty="0">
                <a:solidFill>
                  <a:srgbClr val="172B4D"/>
                </a:solidFill>
                <a:effectLst/>
                <a:latin typeface="+mj-lt"/>
              </a:rPr>
              <a:t>Có khả năng xử lý hàng ngàn Process cho hiệu suất đạt mức tối ưu nhất.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vi-VN" b="0" i="0" dirty="0">
                <a:solidFill>
                  <a:srgbClr val="172B4D"/>
                </a:solidFill>
                <a:effectLst/>
                <a:latin typeface="+mj-lt"/>
              </a:rPr>
              <a:t>Phù hợp để xây dựng những ứng dụng thời gian thực như các ứng dụng chat, mạng xã hội …</a:t>
            </a:r>
          </a:p>
        </p:txBody>
      </p:sp>
      <p:sp>
        <p:nvSpPr>
          <p:cNvPr id="11" name="Google Shape;239;p5">
            <a:extLst>
              <a:ext uri="{FF2B5EF4-FFF2-40B4-BE49-F238E27FC236}">
                <a16:creationId xmlns:a16="http://schemas.microsoft.com/office/drawing/2014/main" id="{F8E943AA-F42F-438E-BD72-62F64508684B}"/>
              </a:ext>
            </a:extLst>
          </p:cNvPr>
          <p:cNvSpPr txBox="1">
            <a:spLocks/>
          </p:cNvSpPr>
          <p:nvPr/>
        </p:nvSpPr>
        <p:spPr>
          <a:xfrm>
            <a:off x="723219" y="1065450"/>
            <a:ext cx="6589199" cy="1280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>
              <a:spcBef>
                <a:spcPts val="0"/>
              </a:spcBef>
              <a:buClr>
                <a:srgbClr val="262626"/>
              </a:buClr>
              <a:buSzPts val="3000"/>
              <a:buFont typeface="Times New Roman"/>
              <a:buNone/>
            </a:pPr>
            <a:r>
              <a:rPr lang="en-US" sz="3000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Node JS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87402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564491-6388-4172-A26A-3F461F8DC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8" name="Google Shape;239;p5">
            <a:extLst>
              <a:ext uri="{FF2B5EF4-FFF2-40B4-BE49-F238E27FC236}">
                <a16:creationId xmlns:a16="http://schemas.microsoft.com/office/drawing/2014/main" id="{D65D811E-9305-4245-BC72-501C806DB1C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14671" y="90632"/>
            <a:ext cx="7772376" cy="1280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000"/>
              <a:buFont typeface="Times New Roman"/>
              <a:buNone/>
            </a:pPr>
            <a:r>
              <a:rPr lang="en-US" sz="3000" dirty="0">
                <a:solidFill>
                  <a:schemeClr val="tx1"/>
                </a:solidFill>
                <a:latin typeface="Times New Roman"/>
                <a:cs typeface="Times New Roman"/>
                <a:sym typeface="Times New Roman"/>
              </a:rPr>
              <a:t>KẾT QUẢ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9" name="Google Shape;243;p5">
            <a:extLst>
              <a:ext uri="{FF2B5EF4-FFF2-40B4-BE49-F238E27FC236}">
                <a16:creationId xmlns:a16="http://schemas.microsoft.com/office/drawing/2014/main" id="{25A1A7C5-BC19-4618-92D4-4B425B55B2CE}"/>
              </a:ext>
            </a:extLst>
          </p:cNvPr>
          <p:cNvSpPr/>
          <p:nvPr/>
        </p:nvSpPr>
        <p:spPr>
          <a:xfrm>
            <a:off x="251458" y="48260"/>
            <a:ext cx="712818" cy="55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i="0" u="none" strike="noStrike" cap="none" dirty="0">
                <a:latin typeface="Times New Roman"/>
                <a:ea typeface="Times New Roman"/>
                <a:cs typeface="Times New Roman"/>
                <a:sym typeface="Times New Roman"/>
              </a:rPr>
              <a:t>4</a:t>
            </a:r>
            <a:endParaRPr sz="3000" b="1" i="0" u="none" strike="noStrike" cap="none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" name="Google Shape;323;p10">
            <a:extLst>
              <a:ext uri="{FF2B5EF4-FFF2-40B4-BE49-F238E27FC236}">
                <a16:creationId xmlns:a16="http://schemas.microsoft.com/office/drawing/2014/main" id="{9F3363AE-ED51-40D1-90FA-994F63E1A403}"/>
              </a:ext>
            </a:extLst>
          </p:cNvPr>
          <p:cNvSpPr/>
          <p:nvPr/>
        </p:nvSpPr>
        <p:spPr>
          <a:xfrm>
            <a:off x="3089523" y="2020635"/>
            <a:ext cx="4302617" cy="508000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endParaRPr sz="1800" b="1">
              <a:solidFill>
                <a:srgbClr val="EFB16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324;p10">
            <a:extLst>
              <a:ext uri="{FF2B5EF4-FFF2-40B4-BE49-F238E27FC236}">
                <a16:creationId xmlns:a16="http://schemas.microsoft.com/office/drawing/2014/main" id="{017A1FE9-E326-4C16-9137-12E803CF1DA9}"/>
              </a:ext>
            </a:extLst>
          </p:cNvPr>
          <p:cNvSpPr/>
          <p:nvPr/>
        </p:nvSpPr>
        <p:spPr>
          <a:xfrm>
            <a:off x="3089523" y="2970451"/>
            <a:ext cx="4302618" cy="508000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endParaRPr sz="1800" b="1">
              <a:solidFill>
                <a:srgbClr val="EFB16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326;p10">
            <a:extLst>
              <a:ext uri="{FF2B5EF4-FFF2-40B4-BE49-F238E27FC236}">
                <a16:creationId xmlns:a16="http://schemas.microsoft.com/office/drawing/2014/main" id="{1F5F512C-BDB7-424B-AE3F-DDF57E198788}"/>
              </a:ext>
            </a:extLst>
          </p:cNvPr>
          <p:cNvSpPr/>
          <p:nvPr/>
        </p:nvSpPr>
        <p:spPr>
          <a:xfrm>
            <a:off x="1873544" y="2070597"/>
            <a:ext cx="1017432" cy="457200"/>
          </a:xfrm>
          <a:prstGeom prst="flowChartConnector">
            <a:avLst/>
          </a:prstGeom>
          <a:solidFill>
            <a:schemeClr val="accent1"/>
          </a:solidFill>
          <a:ln w="15875" cap="rnd" cmpd="sng">
            <a:solidFill>
              <a:srgbClr val="78230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4.1</a:t>
            </a:r>
            <a:endParaRPr dirty="0"/>
          </a:p>
        </p:txBody>
      </p:sp>
      <p:sp>
        <p:nvSpPr>
          <p:cNvPr id="11" name="Google Shape;327;p10">
            <a:extLst>
              <a:ext uri="{FF2B5EF4-FFF2-40B4-BE49-F238E27FC236}">
                <a16:creationId xmlns:a16="http://schemas.microsoft.com/office/drawing/2014/main" id="{7B8D5EC3-9ABF-4B37-9480-E1867799A828}"/>
              </a:ext>
            </a:extLst>
          </p:cNvPr>
          <p:cNvSpPr/>
          <p:nvPr/>
        </p:nvSpPr>
        <p:spPr>
          <a:xfrm>
            <a:off x="1873544" y="3021251"/>
            <a:ext cx="1017432" cy="457200"/>
          </a:xfrm>
          <a:prstGeom prst="flowChartConnector">
            <a:avLst/>
          </a:prstGeom>
          <a:solidFill>
            <a:schemeClr val="dk2"/>
          </a:solidFill>
          <a:ln w="15875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4.2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A84BF13-108E-4E9D-9889-315A6646506A}"/>
              </a:ext>
            </a:extLst>
          </p:cNvPr>
          <p:cNvSpPr txBox="1"/>
          <p:nvPr/>
        </p:nvSpPr>
        <p:spPr>
          <a:xfrm>
            <a:off x="3374967" y="2070597"/>
            <a:ext cx="35744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/>
              <a:t>Kết</a:t>
            </a:r>
            <a:r>
              <a:rPr lang="en-US" sz="2400" b="1" dirty="0"/>
              <a:t> </a:t>
            </a:r>
            <a:r>
              <a:rPr lang="en-US" sz="2400" b="1" dirty="0" err="1"/>
              <a:t>quả</a:t>
            </a:r>
            <a:r>
              <a:rPr lang="en-US" sz="2400" b="1" dirty="0"/>
              <a:t> </a:t>
            </a:r>
            <a:r>
              <a:rPr lang="en-US" sz="2400" b="1" dirty="0" err="1"/>
              <a:t>đạt</a:t>
            </a:r>
            <a:r>
              <a:rPr lang="en-US" sz="2400" b="1" dirty="0"/>
              <a:t> </a:t>
            </a:r>
            <a:r>
              <a:rPr lang="en-US" sz="2400" b="1" dirty="0" err="1"/>
              <a:t>được</a:t>
            </a:r>
            <a:endParaRPr lang="en-US" sz="24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EDE08D-C64F-4E53-9498-AC82B876C601}"/>
              </a:ext>
            </a:extLst>
          </p:cNvPr>
          <p:cNvSpPr txBox="1"/>
          <p:nvPr/>
        </p:nvSpPr>
        <p:spPr>
          <a:xfrm>
            <a:off x="3374967" y="3008124"/>
            <a:ext cx="35744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/>
              <a:t>Hạn</a:t>
            </a:r>
            <a:r>
              <a:rPr lang="en-US" sz="2400" b="1" dirty="0"/>
              <a:t> </a:t>
            </a:r>
            <a:r>
              <a:rPr lang="en-US" sz="2400" b="1" dirty="0" err="1"/>
              <a:t>chế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9972713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564491-6388-4172-A26A-3F461F8DC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8" name="Google Shape;239;p5">
            <a:extLst>
              <a:ext uri="{FF2B5EF4-FFF2-40B4-BE49-F238E27FC236}">
                <a16:creationId xmlns:a16="http://schemas.microsoft.com/office/drawing/2014/main" id="{D65D811E-9305-4245-BC72-501C806DB1C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14671" y="90632"/>
            <a:ext cx="7772376" cy="1280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000"/>
              <a:buFont typeface="Times New Roman"/>
              <a:buNone/>
            </a:pPr>
            <a:r>
              <a:rPr lang="en-US" sz="3000" dirty="0">
                <a:solidFill>
                  <a:schemeClr val="tx1"/>
                </a:solidFill>
                <a:latin typeface="Times New Roman"/>
                <a:cs typeface="Times New Roman"/>
                <a:sym typeface="Times New Roman"/>
              </a:rPr>
              <a:t>KẾT QUẢ ĐẠT ĐƯỢC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9" name="Google Shape;243;p5">
            <a:extLst>
              <a:ext uri="{FF2B5EF4-FFF2-40B4-BE49-F238E27FC236}">
                <a16:creationId xmlns:a16="http://schemas.microsoft.com/office/drawing/2014/main" id="{25A1A7C5-BC19-4618-92D4-4B425B55B2CE}"/>
              </a:ext>
            </a:extLst>
          </p:cNvPr>
          <p:cNvSpPr/>
          <p:nvPr/>
        </p:nvSpPr>
        <p:spPr>
          <a:xfrm>
            <a:off x="251458" y="48260"/>
            <a:ext cx="712818" cy="55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i="0" u="none" strike="noStrike" cap="none" dirty="0">
                <a:latin typeface="Times New Roman"/>
                <a:ea typeface="Times New Roman"/>
                <a:cs typeface="Times New Roman"/>
                <a:sym typeface="Times New Roman"/>
              </a:rPr>
              <a:t>4.1</a:t>
            </a:r>
            <a:endParaRPr sz="3000" b="1" i="0" u="none" strike="noStrike" cap="none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" name="Google Shape;335;p11">
            <a:extLst>
              <a:ext uri="{FF2B5EF4-FFF2-40B4-BE49-F238E27FC236}">
                <a16:creationId xmlns:a16="http://schemas.microsoft.com/office/drawing/2014/main" id="{37D68C41-689E-42E5-A8C1-E9F1920D3AC2}"/>
              </a:ext>
            </a:extLst>
          </p:cNvPr>
          <p:cNvSpPr txBox="1">
            <a:spLocks/>
          </p:cNvSpPr>
          <p:nvPr/>
        </p:nvSpPr>
        <p:spPr>
          <a:xfrm>
            <a:off x="778157" y="1813150"/>
            <a:ext cx="7808890" cy="3777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spcBef>
                <a:spcPts val="0"/>
              </a:spcBef>
              <a:buSzPts val="2800"/>
              <a:buFont typeface="Noto Sans Symbols"/>
              <a:buChar char="✔"/>
            </a:pPr>
            <a:r>
              <a:rPr lang="vi-VN" dirty="0">
                <a:latin typeface="Times New Roman"/>
                <a:ea typeface="Times New Roman"/>
                <a:cs typeface="Times New Roman"/>
                <a:sym typeface="Times New Roman"/>
              </a:rPr>
              <a:t>Hệ thống đáp ứng được những yêu cầu chức năng cơ bản của một mạng xã hội</a:t>
            </a:r>
            <a:endParaRPr lang="vi-VN" dirty="0"/>
          </a:p>
          <a:p>
            <a:pPr marL="342900" indent="-342900">
              <a:buSzPts val="2800"/>
              <a:buFont typeface="Noto Sans Symbols"/>
              <a:buChar char="✔"/>
            </a:pP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Hệ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thống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đáp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ứng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được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yếu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tố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xác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thực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người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dùng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giúp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cho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người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quản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trị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hệ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thống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được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dễ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dàng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hơn</a:t>
            </a:r>
            <a:endParaRPr lang="en-US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indent="-342900">
              <a:buSzPts val="2800"/>
              <a:buFont typeface="Noto Sans Symbols"/>
              <a:buChar char="✔"/>
            </a:pPr>
            <a:r>
              <a:rPr lang="en-US" dirty="0">
                <a:latin typeface="Times New Roman"/>
                <a:cs typeface="Times New Roman"/>
                <a:sym typeface="Times New Roman"/>
              </a:rPr>
              <a:t>Giao </a:t>
            </a:r>
            <a:r>
              <a:rPr lang="en-US" dirty="0" err="1">
                <a:latin typeface="Times New Roman"/>
                <a:cs typeface="Times New Roman"/>
                <a:sym typeface="Times New Roman"/>
              </a:rPr>
              <a:t>diện</a:t>
            </a:r>
            <a:r>
              <a:rPr lang="en-US" dirty="0">
                <a:latin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  <a:sym typeface="Times New Roman"/>
              </a:rPr>
              <a:t>đẹp</a:t>
            </a:r>
            <a:r>
              <a:rPr lang="en-US" dirty="0">
                <a:latin typeface="Times New Roman"/>
                <a:cs typeface="Times New Roman"/>
                <a:sym typeface="Times New Roman"/>
              </a:rPr>
              <a:t>, </a:t>
            </a:r>
            <a:r>
              <a:rPr lang="en-US" dirty="0" err="1">
                <a:latin typeface="Times New Roman"/>
                <a:cs typeface="Times New Roman"/>
                <a:sym typeface="Times New Roman"/>
              </a:rPr>
              <a:t>dễ</a:t>
            </a:r>
            <a:r>
              <a:rPr lang="en-US" dirty="0">
                <a:latin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  <a:sym typeface="Times New Roman"/>
              </a:rPr>
              <a:t>thao</a:t>
            </a:r>
            <a:r>
              <a:rPr lang="en-US" dirty="0">
                <a:latin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  <a:sym typeface="Times New Roman"/>
              </a:rPr>
              <a:t>tác</a:t>
            </a: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421724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564491-6388-4172-A26A-3F461F8DC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8" name="Google Shape;239;p5">
            <a:extLst>
              <a:ext uri="{FF2B5EF4-FFF2-40B4-BE49-F238E27FC236}">
                <a16:creationId xmlns:a16="http://schemas.microsoft.com/office/drawing/2014/main" id="{D65D811E-9305-4245-BC72-501C806DB1C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14671" y="90632"/>
            <a:ext cx="7772376" cy="1280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000"/>
              <a:buFont typeface="Times New Roman"/>
              <a:buNone/>
            </a:pPr>
            <a:r>
              <a:rPr lang="en-US" sz="3000" dirty="0">
                <a:solidFill>
                  <a:schemeClr val="tx1"/>
                </a:solidFill>
                <a:latin typeface="Times New Roman"/>
                <a:cs typeface="Times New Roman"/>
                <a:sym typeface="Times New Roman"/>
              </a:rPr>
              <a:t>KẾT QUẢ ĐẠT ĐƯỢC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6F119E5-C87F-4032-AE6C-6E250B2E76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953" y="1172094"/>
            <a:ext cx="4221803" cy="42810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18018B2-0E19-40C0-8270-25E1A8F610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7829" y="1172093"/>
            <a:ext cx="4006954" cy="4281055"/>
          </a:xfrm>
          <a:prstGeom prst="rect">
            <a:avLst/>
          </a:prstGeom>
        </p:spPr>
      </p:pic>
      <p:sp>
        <p:nvSpPr>
          <p:cNvPr id="10" name="Google Shape;349;p12">
            <a:extLst>
              <a:ext uri="{FF2B5EF4-FFF2-40B4-BE49-F238E27FC236}">
                <a16:creationId xmlns:a16="http://schemas.microsoft.com/office/drawing/2014/main" id="{FB044E28-2C32-469A-9CA4-22918E15E5DA}"/>
              </a:ext>
            </a:extLst>
          </p:cNvPr>
          <p:cNvSpPr/>
          <p:nvPr/>
        </p:nvSpPr>
        <p:spPr>
          <a:xfrm>
            <a:off x="1571847" y="5774511"/>
            <a:ext cx="2358955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Màn</a:t>
            </a:r>
            <a:r>
              <a:rPr lang="en-US" sz="14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4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hình</a:t>
            </a:r>
            <a:r>
              <a:rPr lang="en-US" sz="14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4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trang</a:t>
            </a:r>
            <a:r>
              <a:rPr lang="en-US" sz="14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4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cá</a:t>
            </a:r>
            <a:r>
              <a:rPr lang="en-US" sz="14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4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nhân</a:t>
            </a:r>
            <a:endParaRPr dirty="0"/>
          </a:p>
        </p:txBody>
      </p:sp>
      <p:sp>
        <p:nvSpPr>
          <p:cNvPr id="11" name="Google Shape;349;p12">
            <a:extLst>
              <a:ext uri="{FF2B5EF4-FFF2-40B4-BE49-F238E27FC236}">
                <a16:creationId xmlns:a16="http://schemas.microsoft.com/office/drawing/2014/main" id="{E94E2ED4-0EA6-499B-A5C0-A955B96FE3F3}"/>
              </a:ext>
            </a:extLst>
          </p:cNvPr>
          <p:cNvSpPr/>
          <p:nvPr/>
        </p:nvSpPr>
        <p:spPr>
          <a:xfrm>
            <a:off x="5741828" y="5774510"/>
            <a:ext cx="2358955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Màn</a:t>
            </a:r>
            <a:r>
              <a:rPr lang="en-US" sz="14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4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hình</a:t>
            </a:r>
            <a:r>
              <a:rPr lang="en-US" sz="14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4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danh</a:t>
            </a:r>
            <a:r>
              <a:rPr lang="en-US" sz="14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4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sách</a:t>
            </a:r>
            <a:r>
              <a:rPr lang="en-US" sz="14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4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bạn</a:t>
            </a:r>
            <a:r>
              <a:rPr lang="en-US" sz="14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4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bè</a:t>
            </a:r>
            <a:endParaRPr dirty="0"/>
          </a:p>
        </p:txBody>
      </p:sp>
      <p:sp>
        <p:nvSpPr>
          <p:cNvPr id="12" name="Google Shape;243;p5">
            <a:extLst>
              <a:ext uri="{FF2B5EF4-FFF2-40B4-BE49-F238E27FC236}">
                <a16:creationId xmlns:a16="http://schemas.microsoft.com/office/drawing/2014/main" id="{5866C5EC-CAC1-4FA7-A958-EB5D32F72AE4}"/>
              </a:ext>
            </a:extLst>
          </p:cNvPr>
          <p:cNvSpPr/>
          <p:nvPr/>
        </p:nvSpPr>
        <p:spPr>
          <a:xfrm>
            <a:off x="251458" y="48260"/>
            <a:ext cx="712818" cy="55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i="0" u="none" strike="noStrike" cap="none" dirty="0">
                <a:latin typeface="Times New Roman"/>
                <a:ea typeface="Times New Roman"/>
                <a:cs typeface="Times New Roman"/>
                <a:sym typeface="Times New Roman"/>
              </a:rPr>
              <a:t>4.1</a:t>
            </a:r>
            <a:endParaRPr sz="3000" b="1" i="0" u="none" strike="noStrike" cap="none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653612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564491-6388-4172-A26A-3F461F8DC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8" name="Google Shape;239;p5">
            <a:extLst>
              <a:ext uri="{FF2B5EF4-FFF2-40B4-BE49-F238E27FC236}">
                <a16:creationId xmlns:a16="http://schemas.microsoft.com/office/drawing/2014/main" id="{D65D811E-9305-4245-BC72-501C806DB1C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14671" y="90632"/>
            <a:ext cx="7772376" cy="1280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000"/>
              <a:buFont typeface="Times New Roman"/>
              <a:buNone/>
            </a:pPr>
            <a:r>
              <a:rPr lang="en-US" sz="3000" dirty="0">
                <a:solidFill>
                  <a:schemeClr val="tx1"/>
                </a:solidFill>
                <a:latin typeface="Times New Roman"/>
                <a:cs typeface="Times New Roman"/>
                <a:sym typeface="Times New Roman"/>
              </a:rPr>
              <a:t>KẾT QUẢ ĐẠT ĐƯỢC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0" name="Google Shape;349;p12">
            <a:extLst>
              <a:ext uri="{FF2B5EF4-FFF2-40B4-BE49-F238E27FC236}">
                <a16:creationId xmlns:a16="http://schemas.microsoft.com/office/drawing/2014/main" id="{FB044E28-2C32-469A-9CA4-22918E15E5DA}"/>
              </a:ext>
            </a:extLst>
          </p:cNvPr>
          <p:cNvSpPr/>
          <p:nvPr/>
        </p:nvSpPr>
        <p:spPr>
          <a:xfrm>
            <a:off x="1571847" y="5774511"/>
            <a:ext cx="2358955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Màn</a:t>
            </a:r>
            <a:r>
              <a:rPr lang="en-US" sz="14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4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hình</a:t>
            </a:r>
            <a:r>
              <a:rPr lang="en-US" sz="14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4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lời</a:t>
            </a:r>
            <a:r>
              <a:rPr lang="en-US" sz="14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4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mời</a:t>
            </a:r>
            <a:r>
              <a:rPr lang="en-US" sz="14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4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kết</a:t>
            </a:r>
            <a:r>
              <a:rPr lang="en-US" sz="14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4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bạn</a:t>
            </a:r>
            <a:endParaRPr dirty="0"/>
          </a:p>
        </p:txBody>
      </p:sp>
      <p:sp>
        <p:nvSpPr>
          <p:cNvPr id="11" name="Google Shape;349;p12">
            <a:extLst>
              <a:ext uri="{FF2B5EF4-FFF2-40B4-BE49-F238E27FC236}">
                <a16:creationId xmlns:a16="http://schemas.microsoft.com/office/drawing/2014/main" id="{E94E2ED4-0EA6-499B-A5C0-A955B96FE3F3}"/>
              </a:ext>
            </a:extLst>
          </p:cNvPr>
          <p:cNvSpPr/>
          <p:nvPr/>
        </p:nvSpPr>
        <p:spPr>
          <a:xfrm>
            <a:off x="5741828" y="5774510"/>
            <a:ext cx="2712216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Màn</a:t>
            </a:r>
            <a:r>
              <a:rPr lang="en-US" sz="14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4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hình</a:t>
            </a:r>
            <a:r>
              <a:rPr lang="en-US" sz="14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4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danh</a:t>
            </a:r>
            <a:r>
              <a:rPr lang="en-US" sz="14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4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sách</a:t>
            </a:r>
            <a:r>
              <a:rPr lang="en-US" sz="14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4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gợi</a:t>
            </a:r>
            <a:r>
              <a:rPr lang="en-US" sz="14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ý </a:t>
            </a:r>
            <a:r>
              <a:rPr lang="en-US" sz="14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kết</a:t>
            </a:r>
            <a:r>
              <a:rPr lang="en-US" sz="14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4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bạn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2D7743-A1C1-4701-9105-A4009EF753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217" y="1172093"/>
            <a:ext cx="4269656" cy="428105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F3C3A28-510A-4A18-80C8-09ECDDFE57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172093"/>
            <a:ext cx="4516684" cy="4281056"/>
          </a:xfrm>
          <a:prstGeom prst="rect">
            <a:avLst/>
          </a:prstGeom>
        </p:spPr>
      </p:pic>
      <p:sp>
        <p:nvSpPr>
          <p:cNvPr id="13" name="Google Shape;243;p5">
            <a:extLst>
              <a:ext uri="{FF2B5EF4-FFF2-40B4-BE49-F238E27FC236}">
                <a16:creationId xmlns:a16="http://schemas.microsoft.com/office/drawing/2014/main" id="{16EE00A7-601D-4229-B030-AD7142FFAD4A}"/>
              </a:ext>
            </a:extLst>
          </p:cNvPr>
          <p:cNvSpPr/>
          <p:nvPr/>
        </p:nvSpPr>
        <p:spPr>
          <a:xfrm>
            <a:off x="251458" y="48260"/>
            <a:ext cx="712818" cy="55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i="0" u="none" strike="noStrike" cap="none" dirty="0">
                <a:latin typeface="Times New Roman"/>
                <a:ea typeface="Times New Roman"/>
                <a:cs typeface="Times New Roman"/>
                <a:sym typeface="Times New Roman"/>
              </a:rPr>
              <a:t>4.1</a:t>
            </a:r>
            <a:endParaRPr sz="3000" b="1" i="0" u="none" strike="noStrike" cap="none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182140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564491-6388-4172-A26A-3F461F8DC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8" name="Google Shape;239;p5">
            <a:extLst>
              <a:ext uri="{FF2B5EF4-FFF2-40B4-BE49-F238E27FC236}">
                <a16:creationId xmlns:a16="http://schemas.microsoft.com/office/drawing/2014/main" id="{D65D811E-9305-4245-BC72-501C806DB1C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14671" y="90632"/>
            <a:ext cx="7772376" cy="1280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000"/>
              <a:buFont typeface="Times New Roman"/>
              <a:buNone/>
            </a:pPr>
            <a:r>
              <a:rPr lang="en-US" sz="3000" dirty="0">
                <a:solidFill>
                  <a:schemeClr val="tx1"/>
                </a:solidFill>
                <a:latin typeface="Times New Roman"/>
                <a:cs typeface="Times New Roman"/>
                <a:sym typeface="Times New Roman"/>
              </a:rPr>
              <a:t>KẾT QUẢ ĐẠT ĐƯỢC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0" name="Google Shape;349;p12">
            <a:extLst>
              <a:ext uri="{FF2B5EF4-FFF2-40B4-BE49-F238E27FC236}">
                <a16:creationId xmlns:a16="http://schemas.microsoft.com/office/drawing/2014/main" id="{FB044E28-2C32-469A-9CA4-22918E15E5DA}"/>
              </a:ext>
            </a:extLst>
          </p:cNvPr>
          <p:cNvSpPr/>
          <p:nvPr/>
        </p:nvSpPr>
        <p:spPr>
          <a:xfrm>
            <a:off x="1571847" y="5774511"/>
            <a:ext cx="2358955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 err="1">
                <a:solidFill>
                  <a:schemeClr val="dk1"/>
                </a:solidFill>
                <a:latin typeface="Times New Roman"/>
                <a:cs typeface="Times New Roman"/>
                <a:sym typeface="Times New Roman"/>
              </a:rPr>
              <a:t>Màn</a:t>
            </a:r>
            <a:r>
              <a:rPr lang="en-US" sz="1400" dirty="0">
                <a:solidFill>
                  <a:schemeClr val="dk1"/>
                </a:solidFill>
                <a:latin typeface="Times New Roman"/>
                <a:cs typeface="Times New Roman"/>
                <a:sym typeface="Times New Roman"/>
              </a:rPr>
              <a:t> </a:t>
            </a:r>
            <a:r>
              <a:rPr lang="en-US" sz="1400" dirty="0" err="1">
                <a:solidFill>
                  <a:schemeClr val="dk1"/>
                </a:solidFill>
                <a:latin typeface="Times New Roman"/>
                <a:cs typeface="Times New Roman"/>
                <a:sym typeface="Times New Roman"/>
              </a:rPr>
              <a:t>hình</a:t>
            </a:r>
            <a:r>
              <a:rPr lang="en-US" sz="1400" dirty="0">
                <a:solidFill>
                  <a:schemeClr val="dk1"/>
                </a:solidFill>
                <a:latin typeface="Times New Roman"/>
                <a:cs typeface="Times New Roman"/>
                <a:sym typeface="Times New Roman"/>
              </a:rPr>
              <a:t> </a:t>
            </a:r>
            <a:r>
              <a:rPr lang="en-US" sz="1400" dirty="0" err="1">
                <a:solidFill>
                  <a:schemeClr val="dk1"/>
                </a:solidFill>
                <a:latin typeface="Times New Roman"/>
                <a:cs typeface="Times New Roman"/>
                <a:sym typeface="Times New Roman"/>
              </a:rPr>
              <a:t>nhóm</a:t>
            </a:r>
            <a:r>
              <a:rPr lang="en-US" sz="1400" dirty="0">
                <a:solidFill>
                  <a:schemeClr val="dk1"/>
                </a:solidFill>
                <a:latin typeface="Times New Roman"/>
                <a:cs typeface="Times New Roman"/>
                <a:sym typeface="Times New Roman"/>
              </a:rPr>
              <a:t> </a:t>
            </a:r>
            <a:r>
              <a:rPr lang="en-US" sz="1400" dirty="0" err="1">
                <a:solidFill>
                  <a:schemeClr val="dk1"/>
                </a:solidFill>
                <a:latin typeface="Times New Roman"/>
                <a:cs typeface="Times New Roman"/>
                <a:sym typeface="Times New Roman"/>
              </a:rPr>
              <a:t>lớp</a:t>
            </a:r>
            <a:endParaRPr dirty="0"/>
          </a:p>
        </p:txBody>
      </p:sp>
      <p:sp>
        <p:nvSpPr>
          <p:cNvPr id="11" name="Google Shape;349;p12">
            <a:extLst>
              <a:ext uri="{FF2B5EF4-FFF2-40B4-BE49-F238E27FC236}">
                <a16:creationId xmlns:a16="http://schemas.microsoft.com/office/drawing/2014/main" id="{E94E2ED4-0EA6-499B-A5C0-A955B96FE3F3}"/>
              </a:ext>
            </a:extLst>
          </p:cNvPr>
          <p:cNvSpPr/>
          <p:nvPr/>
        </p:nvSpPr>
        <p:spPr>
          <a:xfrm>
            <a:off x="5741828" y="5774510"/>
            <a:ext cx="2712216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Màn</a:t>
            </a:r>
            <a:r>
              <a:rPr lang="en-US" sz="14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4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hình</a:t>
            </a:r>
            <a:r>
              <a:rPr lang="en-US" sz="14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4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trang</a:t>
            </a:r>
            <a:r>
              <a:rPr lang="en-US" sz="14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4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chủ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74BE45-6D1A-4595-9189-6A175367C6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043" y="1063745"/>
            <a:ext cx="4145957" cy="44725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FA0845A-2E17-47BD-9A71-71760F7FCB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8753" y="1063744"/>
            <a:ext cx="4237260" cy="4472531"/>
          </a:xfrm>
          <a:prstGeom prst="rect">
            <a:avLst/>
          </a:prstGeom>
        </p:spPr>
      </p:pic>
      <p:sp>
        <p:nvSpPr>
          <p:cNvPr id="13" name="Google Shape;243;p5">
            <a:extLst>
              <a:ext uri="{FF2B5EF4-FFF2-40B4-BE49-F238E27FC236}">
                <a16:creationId xmlns:a16="http://schemas.microsoft.com/office/drawing/2014/main" id="{B5A364C2-450F-436B-B7EF-B0BEFF0CA266}"/>
              </a:ext>
            </a:extLst>
          </p:cNvPr>
          <p:cNvSpPr/>
          <p:nvPr/>
        </p:nvSpPr>
        <p:spPr>
          <a:xfrm>
            <a:off x="251458" y="48260"/>
            <a:ext cx="712818" cy="55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i="0" u="none" strike="noStrike" cap="none" dirty="0">
                <a:latin typeface="Times New Roman"/>
                <a:ea typeface="Times New Roman"/>
                <a:cs typeface="Times New Roman"/>
                <a:sym typeface="Times New Roman"/>
              </a:rPr>
              <a:t>4.1</a:t>
            </a:r>
            <a:endParaRPr sz="3000" b="1" i="0" u="none" strike="noStrike" cap="none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160906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564491-6388-4172-A26A-3F461F8DC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8" name="Google Shape;239;p5">
            <a:extLst>
              <a:ext uri="{FF2B5EF4-FFF2-40B4-BE49-F238E27FC236}">
                <a16:creationId xmlns:a16="http://schemas.microsoft.com/office/drawing/2014/main" id="{D65D811E-9305-4245-BC72-501C806DB1C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14671" y="90632"/>
            <a:ext cx="7772376" cy="1280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000"/>
              <a:buFont typeface="Times New Roman"/>
              <a:buNone/>
            </a:pPr>
            <a:r>
              <a:rPr lang="en-US" sz="3000" dirty="0">
                <a:solidFill>
                  <a:schemeClr val="tx1"/>
                </a:solidFill>
                <a:latin typeface="Times New Roman"/>
                <a:cs typeface="Times New Roman"/>
                <a:sym typeface="Times New Roman"/>
              </a:rPr>
              <a:t>KẾT QUẢ ĐẠT ĐƯỢC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0" name="Google Shape;349;p12">
            <a:extLst>
              <a:ext uri="{FF2B5EF4-FFF2-40B4-BE49-F238E27FC236}">
                <a16:creationId xmlns:a16="http://schemas.microsoft.com/office/drawing/2014/main" id="{FB044E28-2C32-469A-9CA4-22918E15E5DA}"/>
              </a:ext>
            </a:extLst>
          </p:cNvPr>
          <p:cNvSpPr/>
          <p:nvPr/>
        </p:nvSpPr>
        <p:spPr>
          <a:xfrm>
            <a:off x="1571847" y="5774511"/>
            <a:ext cx="2358955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Màn</a:t>
            </a:r>
            <a:r>
              <a:rPr lang="en-US" sz="14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4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hình</a:t>
            </a:r>
            <a:r>
              <a:rPr lang="en-US" sz="14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chat</a:t>
            </a:r>
            <a:endParaRPr dirty="0"/>
          </a:p>
        </p:txBody>
      </p:sp>
      <p:sp>
        <p:nvSpPr>
          <p:cNvPr id="11" name="Google Shape;349;p12">
            <a:extLst>
              <a:ext uri="{FF2B5EF4-FFF2-40B4-BE49-F238E27FC236}">
                <a16:creationId xmlns:a16="http://schemas.microsoft.com/office/drawing/2014/main" id="{E94E2ED4-0EA6-499B-A5C0-A955B96FE3F3}"/>
              </a:ext>
            </a:extLst>
          </p:cNvPr>
          <p:cNvSpPr/>
          <p:nvPr/>
        </p:nvSpPr>
        <p:spPr>
          <a:xfrm>
            <a:off x="5741828" y="5774510"/>
            <a:ext cx="2712216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Màn</a:t>
            </a:r>
            <a:r>
              <a:rPr lang="en-US" sz="14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4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hình</a:t>
            </a:r>
            <a:r>
              <a:rPr lang="en-US" sz="14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4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thông</a:t>
            </a:r>
            <a:r>
              <a:rPr lang="en-US" sz="14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tin </a:t>
            </a:r>
            <a:r>
              <a:rPr lang="en-US" sz="14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cá</a:t>
            </a:r>
            <a:r>
              <a:rPr lang="en-US" sz="14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4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nhân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45FCA91-82E1-49B2-9553-B50EFCE44C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485" y="1188719"/>
            <a:ext cx="4040762" cy="43724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DF4E17D-EC84-4053-B33C-FB0B6BCCAD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1875" y="1188719"/>
            <a:ext cx="3891016" cy="4372496"/>
          </a:xfrm>
          <a:prstGeom prst="rect">
            <a:avLst/>
          </a:prstGeom>
        </p:spPr>
      </p:pic>
      <p:sp>
        <p:nvSpPr>
          <p:cNvPr id="13" name="Google Shape;243;p5">
            <a:extLst>
              <a:ext uri="{FF2B5EF4-FFF2-40B4-BE49-F238E27FC236}">
                <a16:creationId xmlns:a16="http://schemas.microsoft.com/office/drawing/2014/main" id="{CDA2DBE0-C7F6-4F57-811A-D05B7BF02E05}"/>
              </a:ext>
            </a:extLst>
          </p:cNvPr>
          <p:cNvSpPr/>
          <p:nvPr/>
        </p:nvSpPr>
        <p:spPr>
          <a:xfrm>
            <a:off x="251458" y="48260"/>
            <a:ext cx="712818" cy="55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i="0" u="none" strike="noStrike" cap="none" dirty="0">
                <a:latin typeface="Times New Roman"/>
                <a:ea typeface="Times New Roman"/>
                <a:cs typeface="Times New Roman"/>
                <a:sym typeface="Times New Roman"/>
              </a:rPr>
              <a:t>4.1</a:t>
            </a:r>
            <a:endParaRPr sz="3000" b="1" i="0" u="none" strike="noStrike" cap="none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416587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564491-6388-4172-A26A-3F461F8DC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8" name="Google Shape;239;p5">
            <a:extLst>
              <a:ext uri="{FF2B5EF4-FFF2-40B4-BE49-F238E27FC236}">
                <a16:creationId xmlns:a16="http://schemas.microsoft.com/office/drawing/2014/main" id="{D65D811E-9305-4245-BC72-501C806DB1C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14671" y="90632"/>
            <a:ext cx="7772376" cy="1280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000"/>
              <a:buFont typeface="Times New Roman"/>
              <a:buNone/>
            </a:pPr>
            <a:r>
              <a:rPr lang="en-US" sz="3000" dirty="0">
                <a:solidFill>
                  <a:schemeClr val="tx1"/>
                </a:solidFill>
                <a:latin typeface="Times New Roman"/>
                <a:cs typeface="Times New Roman"/>
                <a:sym typeface="Times New Roman"/>
              </a:rPr>
              <a:t>HẠN CHẾ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3" name="Google Shape;243;p5">
            <a:extLst>
              <a:ext uri="{FF2B5EF4-FFF2-40B4-BE49-F238E27FC236}">
                <a16:creationId xmlns:a16="http://schemas.microsoft.com/office/drawing/2014/main" id="{CDA2DBE0-C7F6-4F57-811A-D05B7BF02E05}"/>
              </a:ext>
            </a:extLst>
          </p:cNvPr>
          <p:cNvSpPr/>
          <p:nvPr/>
        </p:nvSpPr>
        <p:spPr>
          <a:xfrm>
            <a:off x="251458" y="48260"/>
            <a:ext cx="712818" cy="55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dirty="0">
                <a:latin typeface="Times New Roman"/>
                <a:ea typeface="Times New Roman"/>
                <a:cs typeface="Times New Roman"/>
                <a:sym typeface="Times New Roman"/>
              </a:rPr>
              <a:t>4</a:t>
            </a:r>
            <a:r>
              <a:rPr lang="en-US" sz="3000" b="1" i="0" u="none" strike="noStrike" cap="none" dirty="0">
                <a:latin typeface="Times New Roman"/>
                <a:ea typeface="Times New Roman"/>
                <a:cs typeface="Times New Roman"/>
                <a:sym typeface="Times New Roman"/>
              </a:rPr>
              <a:t>.2</a:t>
            </a:r>
            <a:endParaRPr sz="3000" b="1" i="0" u="none" strike="noStrike" cap="none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" name="Google Shape;423;p17">
            <a:extLst>
              <a:ext uri="{FF2B5EF4-FFF2-40B4-BE49-F238E27FC236}">
                <a16:creationId xmlns:a16="http://schemas.microsoft.com/office/drawing/2014/main" id="{6E3B51DE-9308-49D5-AD07-1D949DA45DD7}"/>
              </a:ext>
            </a:extLst>
          </p:cNvPr>
          <p:cNvSpPr txBox="1">
            <a:spLocks/>
          </p:cNvSpPr>
          <p:nvPr/>
        </p:nvSpPr>
        <p:spPr>
          <a:xfrm>
            <a:off x="2172237" y="2082084"/>
            <a:ext cx="6134637" cy="24641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SzPts val="2400"/>
              <a:buFont typeface="Arial" panose="020B0604020202020204" pitchFamily="34" charset="0"/>
              <a:buNone/>
            </a:pPr>
            <a:r>
              <a:rPr lang="vi-VN" sz="2400" dirty="0">
                <a:latin typeface="Times New Roman"/>
                <a:ea typeface="Times New Roman"/>
                <a:cs typeface="Times New Roman"/>
                <a:sym typeface="Times New Roman"/>
              </a:rPr>
              <a:t>Hiệu năng chưa tốt</a:t>
            </a:r>
            <a:endParaRPr lang="vi-VN" dirty="0"/>
          </a:p>
          <a:p>
            <a:pPr marL="0" indent="0">
              <a:buSzPts val="2400"/>
              <a:buFont typeface="Arial" panose="020B0604020202020204" pitchFamily="34" charset="0"/>
              <a:buNone/>
            </a:pPr>
            <a:r>
              <a:rPr lang="vi-VN" sz="2400" dirty="0">
                <a:latin typeface="Times New Roman"/>
                <a:ea typeface="Times New Roman"/>
                <a:cs typeface="Times New Roman"/>
                <a:sym typeface="Times New Roman"/>
              </a:rPr>
              <a:t>Một số chức năng chưa hoàn thiện</a:t>
            </a:r>
            <a:endParaRPr lang="vi-VN" dirty="0"/>
          </a:p>
          <a:p>
            <a:pPr marL="0" indent="0">
              <a:buSzPts val="2400"/>
              <a:buFont typeface="Arial" panose="020B0604020202020204" pitchFamily="34" charset="0"/>
              <a:buNone/>
            </a:pPr>
            <a:r>
              <a:rPr lang="vi-VN" sz="2400" dirty="0">
                <a:latin typeface="Times New Roman"/>
                <a:ea typeface="Times New Roman"/>
                <a:cs typeface="Times New Roman"/>
                <a:sym typeface="Times New Roman"/>
              </a:rPr>
              <a:t>Dữ liệu tin nhắn</a:t>
            </a:r>
            <a:r>
              <a:rPr lang="en-US" sz="24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 dirty="0" err="1">
                <a:latin typeface="Times New Roman"/>
                <a:ea typeface="Times New Roman"/>
                <a:cs typeface="Times New Roman"/>
                <a:sym typeface="Times New Roman"/>
              </a:rPr>
              <a:t>mới</a:t>
            </a:r>
            <a:r>
              <a:rPr lang="en-US" sz="24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 dirty="0" err="1">
                <a:latin typeface="Times New Roman"/>
                <a:ea typeface="Times New Roman"/>
                <a:cs typeface="Times New Roman"/>
                <a:sym typeface="Times New Roman"/>
              </a:rPr>
              <a:t>dừng</a:t>
            </a:r>
            <a:r>
              <a:rPr lang="en-US" sz="24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 dirty="0" err="1">
                <a:latin typeface="Times New Roman"/>
                <a:ea typeface="Times New Roman"/>
                <a:cs typeface="Times New Roman"/>
                <a:sym typeface="Times New Roman"/>
              </a:rPr>
              <a:t>lại</a:t>
            </a:r>
            <a:r>
              <a:rPr lang="en-US" sz="2400" dirty="0">
                <a:latin typeface="Times New Roman"/>
                <a:ea typeface="Times New Roman"/>
                <a:cs typeface="Times New Roman"/>
                <a:sym typeface="Times New Roman"/>
              </a:rPr>
              <a:t> ở </a:t>
            </a:r>
            <a:r>
              <a:rPr lang="en-US" sz="2400" dirty="0" err="1">
                <a:latin typeface="Times New Roman"/>
                <a:ea typeface="Times New Roman"/>
                <a:cs typeface="Times New Roman"/>
                <a:sym typeface="Times New Roman"/>
              </a:rPr>
              <a:t>dạng</a:t>
            </a:r>
            <a:r>
              <a:rPr lang="en-US" sz="2400" dirty="0">
                <a:latin typeface="Times New Roman"/>
                <a:ea typeface="Times New Roman"/>
                <a:cs typeface="Times New Roman"/>
                <a:sym typeface="Times New Roman"/>
              </a:rPr>
              <a:t> text</a:t>
            </a:r>
            <a:endParaRPr lang="vi-VN" dirty="0"/>
          </a:p>
        </p:txBody>
      </p:sp>
      <p:pic>
        <p:nvPicPr>
          <p:cNvPr id="12" name="Google Shape;426;p17">
            <a:extLst>
              <a:ext uri="{FF2B5EF4-FFF2-40B4-BE49-F238E27FC236}">
                <a16:creationId xmlns:a16="http://schemas.microsoft.com/office/drawing/2014/main" id="{C9BDE125-275B-4A03-AD0A-62EDD8315572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 flipH="1">
            <a:off x="1373985" y="2082084"/>
            <a:ext cx="420190" cy="4201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427;p17">
            <a:extLst>
              <a:ext uri="{FF2B5EF4-FFF2-40B4-BE49-F238E27FC236}">
                <a16:creationId xmlns:a16="http://schemas.microsoft.com/office/drawing/2014/main" id="{5461B7B7-B1CD-4FF3-AE90-937B1C6600D6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 flipH="1">
            <a:off x="1386983" y="2593076"/>
            <a:ext cx="420190" cy="4201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429;p17">
            <a:extLst>
              <a:ext uri="{FF2B5EF4-FFF2-40B4-BE49-F238E27FC236}">
                <a16:creationId xmlns:a16="http://schemas.microsoft.com/office/drawing/2014/main" id="{4D380A8A-A8C9-48A3-93FD-837BC4D7CA78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 flipH="1">
            <a:off x="1386983" y="3104068"/>
            <a:ext cx="420190" cy="42019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27878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564491-6388-4172-A26A-3F461F8DC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8" name="Google Shape;239;p5">
            <a:extLst>
              <a:ext uri="{FF2B5EF4-FFF2-40B4-BE49-F238E27FC236}">
                <a16:creationId xmlns:a16="http://schemas.microsoft.com/office/drawing/2014/main" id="{D65D811E-9305-4245-BC72-501C806DB1C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14671" y="90632"/>
            <a:ext cx="7772376" cy="1280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000"/>
              <a:buFont typeface="Times New Roman"/>
              <a:buNone/>
            </a:pPr>
            <a:r>
              <a:rPr lang="en-US" sz="3000" dirty="0">
                <a:solidFill>
                  <a:schemeClr val="tx1"/>
                </a:solidFill>
                <a:latin typeface="Times New Roman"/>
                <a:cs typeface="Times New Roman"/>
                <a:sym typeface="Times New Roman"/>
              </a:rPr>
              <a:t>KẾT LUẬN VÀ HƯỚNG PHÁT TRIỂN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9" name="Google Shape;243;p5">
            <a:extLst>
              <a:ext uri="{FF2B5EF4-FFF2-40B4-BE49-F238E27FC236}">
                <a16:creationId xmlns:a16="http://schemas.microsoft.com/office/drawing/2014/main" id="{25A1A7C5-BC19-4618-92D4-4B425B55B2CE}"/>
              </a:ext>
            </a:extLst>
          </p:cNvPr>
          <p:cNvSpPr/>
          <p:nvPr/>
        </p:nvSpPr>
        <p:spPr>
          <a:xfrm>
            <a:off x="251458" y="48260"/>
            <a:ext cx="377027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i="0" u="none" strike="noStrike" cap="none" dirty="0">
                <a:latin typeface="Times New Roman"/>
                <a:ea typeface="Times New Roman"/>
                <a:cs typeface="Times New Roman"/>
                <a:sym typeface="Times New Roman"/>
              </a:rPr>
              <a:t>5</a:t>
            </a:r>
            <a:endParaRPr sz="3000" b="1" i="0" u="none" strike="noStrike" cap="none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" name="Google Shape;384;ge41bad678e_0_0">
            <a:extLst>
              <a:ext uri="{FF2B5EF4-FFF2-40B4-BE49-F238E27FC236}">
                <a16:creationId xmlns:a16="http://schemas.microsoft.com/office/drawing/2014/main" id="{A7894FDB-9045-460B-B869-F439A7E0A611}"/>
              </a:ext>
            </a:extLst>
          </p:cNvPr>
          <p:cNvSpPr/>
          <p:nvPr/>
        </p:nvSpPr>
        <p:spPr>
          <a:xfrm>
            <a:off x="251458" y="911793"/>
            <a:ext cx="7739400" cy="54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Kết</a:t>
            </a:r>
            <a:r>
              <a:rPr lang="en-US" sz="24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quả</a:t>
            </a:r>
            <a:r>
              <a:rPr lang="en-US" sz="24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đạt</a:t>
            </a:r>
            <a:r>
              <a:rPr lang="en-US" sz="24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được</a:t>
            </a:r>
            <a:endParaRPr sz="24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 dirty="0">
              <a:solidFill>
                <a:schemeClr val="dk1"/>
              </a:solidFill>
            </a:endParaRPr>
          </a:p>
          <a:p>
            <a:pPr marL="342900" indent="-342900">
              <a:spcBef>
                <a:spcPts val="0"/>
              </a:spcBef>
              <a:buSzPts val="2400"/>
              <a:buFont typeface="Noto Sans Symbols"/>
              <a:buChar char="⮚"/>
            </a:pPr>
            <a:r>
              <a:rPr lang="en-US" sz="2400" b="1" dirty="0" err="1">
                <a:solidFill>
                  <a:schemeClr val="dk1"/>
                </a:solidFill>
                <a:latin typeface="Times New Roman"/>
                <a:cs typeface="Times New Roman"/>
                <a:sym typeface="Times New Roman"/>
              </a:rPr>
              <a:t>Đối</a:t>
            </a:r>
            <a:r>
              <a:rPr lang="en-US" sz="2400" b="1" dirty="0">
                <a:solidFill>
                  <a:schemeClr val="dk1"/>
                </a:solidFill>
                <a:latin typeface="Times New Roman"/>
                <a:cs typeface="Times New Roman"/>
                <a:sym typeface="Times New Roman"/>
              </a:rPr>
              <a:t> </a:t>
            </a:r>
            <a:r>
              <a:rPr lang="en-US" sz="2400" b="1" dirty="0" err="1">
                <a:solidFill>
                  <a:schemeClr val="dk1"/>
                </a:solidFill>
                <a:latin typeface="Times New Roman"/>
                <a:cs typeface="Times New Roman"/>
                <a:sym typeface="Times New Roman"/>
              </a:rPr>
              <a:t>với</a:t>
            </a:r>
            <a:r>
              <a:rPr lang="en-US" sz="2400" b="1" dirty="0">
                <a:solidFill>
                  <a:schemeClr val="dk1"/>
                </a:solidFill>
                <a:latin typeface="Times New Roman"/>
                <a:cs typeface="Times New Roman"/>
                <a:sym typeface="Times New Roman"/>
              </a:rPr>
              <a:t> </a:t>
            </a:r>
            <a:r>
              <a:rPr lang="en-US" sz="2400" b="1" dirty="0" err="1">
                <a:solidFill>
                  <a:schemeClr val="dk1"/>
                </a:solidFill>
                <a:latin typeface="Times New Roman"/>
                <a:cs typeface="Times New Roman"/>
                <a:sym typeface="Times New Roman"/>
              </a:rPr>
              <a:t>bản</a:t>
            </a:r>
            <a:r>
              <a:rPr lang="en-US" sz="2400" b="1" dirty="0">
                <a:solidFill>
                  <a:schemeClr val="dk1"/>
                </a:solidFill>
                <a:latin typeface="Times New Roman"/>
                <a:cs typeface="Times New Roman"/>
                <a:sym typeface="Times New Roman"/>
              </a:rPr>
              <a:t> </a:t>
            </a:r>
            <a:r>
              <a:rPr lang="en-US" sz="2400" b="1" dirty="0" err="1">
                <a:solidFill>
                  <a:schemeClr val="dk1"/>
                </a:solidFill>
                <a:latin typeface="Times New Roman"/>
                <a:cs typeface="Times New Roman"/>
                <a:sym typeface="Times New Roman"/>
              </a:rPr>
              <a:t>thân</a:t>
            </a:r>
            <a:endParaRPr lang="en-US" sz="2400" b="1" dirty="0">
              <a:solidFill>
                <a:schemeClr val="dk1"/>
              </a:solidFill>
              <a:latin typeface="Times New Roman"/>
              <a:cs typeface="Times New Roman"/>
              <a:sym typeface="Times New Roman"/>
            </a:endParaRPr>
          </a:p>
          <a:p>
            <a:pPr marL="800100" lvl="1" indent="-342900">
              <a:buSzPts val="2400"/>
              <a:buFont typeface="Noto Sans Symbols"/>
              <a:buChar char="⮚"/>
            </a:pPr>
            <a:r>
              <a:rPr lang="en-US" sz="2400" dirty="0" err="1">
                <a:solidFill>
                  <a:schemeClr val="dk1"/>
                </a:solidFill>
                <a:latin typeface="Times New Roman"/>
                <a:cs typeface="Times New Roman"/>
                <a:sym typeface="Times New Roman"/>
              </a:rPr>
              <a:t>Học</a:t>
            </a:r>
            <a:r>
              <a:rPr lang="en-US" sz="2400" dirty="0">
                <a:solidFill>
                  <a:schemeClr val="dk1"/>
                </a:solidFill>
                <a:latin typeface="Times New Roman"/>
                <a:cs typeface="Times New Roman"/>
                <a:sym typeface="Times New Roman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Times New Roman"/>
                <a:cs typeface="Times New Roman"/>
                <a:sym typeface="Times New Roman"/>
              </a:rPr>
              <a:t>được</a:t>
            </a:r>
            <a:r>
              <a:rPr lang="en-US" sz="2400" dirty="0">
                <a:solidFill>
                  <a:schemeClr val="dk1"/>
                </a:solidFill>
                <a:latin typeface="Times New Roman"/>
                <a:cs typeface="Times New Roman"/>
                <a:sym typeface="Times New Roman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Times New Roman"/>
                <a:cs typeface="Times New Roman"/>
                <a:sym typeface="Times New Roman"/>
              </a:rPr>
              <a:t>những</a:t>
            </a:r>
            <a:r>
              <a:rPr lang="en-US" sz="2400" dirty="0">
                <a:solidFill>
                  <a:schemeClr val="dk1"/>
                </a:solidFill>
                <a:latin typeface="Times New Roman"/>
                <a:cs typeface="Times New Roman"/>
                <a:sym typeface="Times New Roman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Times New Roman"/>
                <a:cs typeface="Times New Roman"/>
                <a:sym typeface="Times New Roman"/>
              </a:rPr>
              <a:t>kỹ</a:t>
            </a:r>
            <a:r>
              <a:rPr lang="en-US" sz="2400" dirty="0">
                <a:solidFill>
                  <a:schemeClr val="dk1"/>
                </a:solidFill>
                <a:latin typeface="Times New Roman"/>
                <a:cs typeface="Times New Roman"/>
                <a:sym typeface="Times New Roman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Times New Roman"/>
                <a:cs typeface="Times New Roman"/>
                <a:sym typeface="Times New Roman"/>
              </a:rPr>
              <a:t>năng</a:t>
            </a:r>
            <a:r>
              <a:rPr lang="en-US" sz="2400" dirty="0">
                <a:solidFill>
                  <a:schemeClr val="dk1"/>
                </a:solidFill>
                <a:latin typeface="Times New Roman"/>
                <a:cs typeface="Times New Roman"/>
                <a:sym typeface="Times New Roman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Times New Roman"/>
                <a:cs typeface="Times New Roman"/>
                <a:sym typeface="Times New Roman"/>
              </a:rPr>
              <a:t>mới</a:t>
            </a:r>
            <a:r>
              <a:rPr lang="en-US" sz="2400" dirty="0">
                <a:solidFill>
                  <a:schemeClr val="dk1"/>
                </a:solidFill>
                <a:latin typeface="Times New Roman"/>
                <a:cs typeface="Times New Roman"/>
                <a:sym typeface="Times New Roman"/>
              </a:rPr>
              <a:t>: </a:t>
            </a:r>
            <a:r>
              <a:rPr lang="en-US" sz="2400" dirty="0" err="1">
                <a:solidFill>
                  <a:schemeClr val="dk1"/>
                </a:solidFill>
                <a:latin typeface="Times New Roman"/>
                <a:cs typeface="Times New Roman"/>
                <a:sym typeface="Times New Roman"/>
              </a:rPr>
              <a:t>nghiên</a:t>
            </a:r>
            <a:r>
              <a:rPr lang="en-US" sz="2400" dirty="0">
                <a:solidFill>
                  <a:schemeClr val="dk1"/>
                </a:solidFill>
                <a:latin typeface="Times New Roman"/>
                <a:cs typeface="Times New Roman"/>
                <a:sym typeface="Times New Roman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Times New Roman"/>
                <a:cs typeface="Times New Roman"/>
                <a:sym typeface="Times New Roman"/>
              </a:rPr>
              <a:t>cứu</a:t>
            </a:r>
            <a:r>
              <a:rPr lang="en-US" sz="2400" dirty="0">
                <a:solidFill>
                  <a:schemeClr val="dk1"/>
                </a:solidFill>
                <a:latin typeface="Times New Roman"/>
                <a:cs typeface="Times New Roman"/>
                <a:sym typeface="Times New Roman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Times New Roman"/>
                <a:cs typeface="Times New Roman"/>
                <a:sym typeface="Times New Roman"/>
              </a:rPr>
              <a:t>tài</a:t>
            </a:r>
            <a:r>
              <a:rPr lang="en-US" sz="2400" dirty="0">
                <a:solidFill>
                  <a:schemeClr val="dk1"/>
                </a:solidFill>
                <a:latin typeface="Times New Roman"/>
                <a:cs typeface="Times New Roman"/>
                <a:sym typeface="Times New Roman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Times New Roman"/>
                <a:cs typeface="Times New Roman"/>
                <a:sym typeface="Times New Roman"/>
              </a:rPr>
              <a:t>liệu</a:t>
            </a:r>
            <a:r>
              <a:rPr lang="en-US" sz="2400" dirty="0">
                <a:solidFill>
                  <a:schemeClr val="dk1"/>
                </a:solidFill>
                <a:latin typeface="Times New Roman"/>
                <a:cs typeface="Times New Roman"/>
                <a:sym typeface="Times New Roman"/>
              </a:rPr>
              <a:t>, </a:t>
            </a:r>
            <a:r>
              <a:rPr lang="en-US" sz="2400" dirty="0" err="1">
                <a:solidFill>
                  <a:schemeClr val="dk1"/>
                </a:solidFill>
                <a:latin typeface="Times New Roman"/>
                <a:cs typeface="Times New Roman"/>
                <a:sym typeface="Times New Roman"/>
              </a:rPr>
              <a:t>quản</a:t>
            </a:r>
            <a:r>
              <a:rPr lang="en-US" sz="2400" dirty="0">
                <a:solidFill>
                  <a:schemeClr val="dk1"/>
                </a:solidFill>
                <a:latin typeface="Times New Roman"/>
                <a:cs typeface="Times New Roman"/>
                <a:sym typeface="Times New Roman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Times New Roman"/>
                <a:cs typeface="Times New Roman"/>
                <a:sym typeface="Times New Roman"/>
              </a:rPr>
              <a:t>lý</a:t>
            </a:r>
            <a:r>
              <a:rPr lang="en-US" sz="2400" dirty="0">
                <a:solidFill>
                  <a:schemeClr val="dk1"/>
                </a:solidFill>
                <a:latin typeface="Times New Roman"/>
                <a:cs typeface="Times New Roman"/>
                <a:sym typeface="Times New Roman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Times New Roman"/>
                <a:cs typeface="Times New Roman"/>
                <a:sym typeface="Times New Roman"/>
              </a:rPr>
              <a:t>thời</a:t>
            </a:r>
            <a:r>
              <a:rPr lang="en-US" sz="2400" dirty="0">
                <a:solidFill>
                  <a:schemeClr val="dk1"/>
                </a:solidFill>
                <a:latin typeface="Times New Roman"/>
                <a:cs typeface="Times New Roman"/>
                <a:sym typeface="Times New Roman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Times New Roman"/>
                <a:cs typeface="Times New Roman"/>
                <a:sym typeface="Times New Roman"/>
              </a:rPr>
              <a:t>gian</a:t>
            </a:r>
            <a:r>
              <a:rPr lang="en-US" sz="2400" dirty="0">
                <a:solidFill>
                  <a:schemeClr val="dk1"/>
                </a:solidFill>
                <a:latin typeface="Times New Roman"/>
                <a:cs typeface="Times New Roman"/>
                <a:sym typeface="Times New Roman"/>
              </a:rPr>
              <a:t>, </a:t>
            </a:r>
            <a:r>
              <a:rPr lang="en-US" sz="2400" dirty="0" err="1">
                <a:solidFill>
                  <a:schemeClr val="dk1"/>
                </a:solidFill>
                <a:latin typeface="Times New Roman"/>
                <a:cs typeface="Times New Roman"/>
                <a:sym typeface="Times New Roman"/>
              </a:rPr>
              <a:t>công</a:t>
            </a:r>
            <a:r>
              <a:rPr lang="en-US" sz="2400" dirty="0">
                <a:solidFill>
                  <a:schemeClr val="dk1"/>
                </a:solidFill>
                <a:latin typeface="Times New Roman"/>
                <a:cs typeface="Times New Roman"/>
                <a:sym typeface="Times New Roman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Times New Roman"/>
                <a:cs typeface="Times New Roman"/>
                <a:sym typeface="Times New Roman"/>
              </a:rPr>
              <a:t>việc</a:t>
            </a:r>
            <a:endParaRPr lang="en-US" sz="2400" dirty="0">
              <a:solidFill>
                <a:schemeClr val="dk1"/>
              </a:solidFill>
              <a:latin typeface="Times New Roman"/>
              <a:cs typeface="Times New Roman"/>
              <a:sym typeface="Times New Roman"/>
            </a:endParaRPr>
          </a:p>
          <a:p>
            <a:pPr marL="800100" lvl="1" indent="-342900">
              <a:buSzPts val="2400"/>
              <a:buFont typeface="Noto Sans Symbols"/>
              <a:buChar char="⮚"/>
            </a:pPr>
            <a:r>
              <a:rPr lang="en-US" sz="2400" dirty="0" err="1">
                <a:solidFill>
                  <a:schemeClr val="dk1"/>
                </a:solidFill>
                <a:latin typeface="Times New Roman"/>
                <a:cs typeface="Times New Roman"/>
                <a:sym typeface="Times New Roman"/>
              </a:rPr>
              <a:t>Học</a:t>
            </a:r>
            <a:r>
              <a:rPr lang="en-US" sz="2400" dirty="0">
                <a:solidFill>
                  <a:schemeClr val="dk1"/>
                </a:solidFill>
                <a:latin typeface="Times New Roman"/>
                <a:cs typeface="Times New Roman"/>
                <a:sym typeface="Times New Roman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Times New Roman"/>
                <a:cs typeface="Times New Roman"/>
                <a:sym typeface="Times New Roman"/>
              </a:rPr>
              <a:t>thêm</a:t>
            </a:r>
            <a:r>
              <a:rPr lang="en-US" sz="2400" dirty="0">
                <a:solidFill>
                  <a:schemeClr val="dk1"/>
                </a:solidFill>
                <a:latin typeface="Times New Roman"/>
                <a:cs typeface="Times New Roman"/>
                <a:sym typeface="Times New Roman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Times New Roman"/>
                <a:cs typeface="Times New Roman"/>
                <a:sym typeface="Times New Roman"/>
              </a:rPr>
              <a:t>được</a:t>
            </a:r>
            <a:r>
              <a:rPr lang="en-US" sz="2400" dirty="0">
                <a:solidFill>
                  <a:schemeClr val="dk1"/>
                </a:solidFill>
                <a:latin typeface="Times New Roman"/>
                <a:cs typeface="Times New Roman"/>
                <a:sym typeface="Times New Roman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Times New Roman"/>
                <a:cs typeface="Times New Roman"/>
                <a:sym typeface="Times New Roman"/>
              </a:rPr>
              <a:t>những</a:t>
            </a:r>
            <a:r>
              <a:rPr lang="en-US" sz="2400" dirty="0">
                <a:solidFill>
                  <a:schemeClr val="dk1"/>
                </a:solidFill>
                <a:latin typeface="Times New Roman"/>
                <a:cs typeface="Times New Roman"/>
                <a:sym typeface="Times New Roman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Times New Roman"/>
                <a:cs typeface="Times New Roman"/>
                <a:sym typeface="Times New Roman"/>
              </a:rPr>
              <a:t>công</a:t>
            </a:r>
            <a:r>
              <a:rPr lang="en-US" sz="2400" dirty="0">
                <a:solidFill>
                  <a:schemeClr val="dk1"/>
                </a:solidFill>
                <a:latin typeface="Times New Roman"/>
                <a:cs typeface="Times New Roman"/>
                <a:sym typeface="Times New Roman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Times New Roman"/>
                <a:cs typeface="Times New Roman"/>
                <a:sym typeface="Times New Roman"/>
              </a:rPr>
              <a:t>nghệ</a:t>
            </a:r>
            <a:r>
              <a:rPr lang="en-US" sz="2400" dirty="0">
                <a:solidFill>
                  <a:schemeClr val="dk1"/>
                </a:solidFill>
                <a:latin typeface="Times New Roman"/>
                <a:cs typeface="Times New Roman"/>
                <a:sym typeface="Times New Roman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Times New Roman"/>
                <a:cs typeface="Times New Roman"/>
                <a:sym typeface="Times New Roman"/>
              </a:rPr>
              <a:t>mới</a:t>
            </a:r>
            <a:r>
              <a:rPr lang="en-US" sz="2400" dirty="0">
                <a:solidFill>
                  <a:schemeClr val="dk1"/>
                </a:solidFill>
                <a:latin typeface="Times New Roman"/>
                <a:cs typeface="Times New Roman"/>
                <a:sym typeface="Times New Roman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Times New Roman"/>
                <a:cs typeface="Times New Roman"/>
                <a:sym typeface="Times New Roman"/>
              </a:rPr>
              <a:t>để</a:t>
            </a:r>
            <a:r>
              <a:rPr lang="en-US" sz="2400" dirty="0">
                <a:solidFill>
                  <a:schemeClr val="dk1"/>
                </a:solidFill>
                <a:latin typeface="Times New Roman"/>
                <a:cs typeface="Times New Roman"/>
                <a:sym typeface="Times New Roman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Times New Roman"/>
                <a:cs typeface="Times New Roman"/>
                <a:sym typeface="Times New Roman"/>
              </a:rPr>
              <a:t>chọn</a:t>
            </a:r>
            <a:r>
              <a:rPr lang="en-US" sz="2400" dirty="0">
                <a:solidFill>
                  <a:schemeClr val="dk1"/>
                </a:solidFill>
                <a:latin typeface="Times New Roman"/>
                <a:cs typeface="Times New Roman"/>
                <a:sym typeface="Times New Roman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Times New Roman"/>
                <a:cs typeface="Times New Roman"/>
                <a:sym typeface="Times New Roman"/>
              </a:rPr>
              <a:t>được</a:t>
            </a:r>
            <a:r>
              <a:rPr lang="en-US" sz="2400" dirty="0">
                <a:solidFill>
                  <a:schemeClr val="dk1"/>
                </a:solidFill>
                <a:latin typeface="Times New Roman"/>
                <a:cs typeface="Times New Roman"/>
                <a:sym typeface="Times New Roman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Times New Roman"/>
                <a:cs typeface="Times New Roman"/>
                <a:sym typeface="Times New Roman"/>
              </a:rPr>
              <a:t>công</a:t>
            </a:r>
            <a:r>
              <a:rPr lang="en-US" sz="2400" dirty="0">
                <a:solidFill>
                  <a:schemeClr val="dk1"/>
                </a:solidFill>
                <a:latin typeface="Times New Roman"/>
                <a:cs typeface="Times New Roman"/>
                <a:sym typeface="Times New Roman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Times New Roman"/>
                <a:cs typeface="Times New Roman"/>
                <a:sym typeface="Times New Roman"/>
              </a:rPr>
              <a:t>nghệ</a:t>
            </a:r>
            <a:r>
              <a:rPr lang="en-US" sz="2400" dirty="0">
                <a:solidFill>
                  <a:schemeClr val="dk1"/>
                </a:solidFill>
                <a:latin typeface="Times New Roman"/>
                <a:cs typeface="Times New Roman"/>
                <a:sym typeface="Times New Roman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Times New Roman"/>
                <a:cs typeface="Times New Roman"/>
                <a:sym typeface="Times New Roman"/>
              </a:rPr>
              <a:t>phù</a:t>
            </a:r>
            <a:r>
              <a:rPr lang="en-US" sz="2400" dirty="0">
                <a:solidFill>
                  <a:schemeClr val="dk1"/>
                </a:solidFill>
                <a:latin typeface="Times New Roman"/>
                <a:cs typeface="Times New Roman"/>
                <a:sym typeface="Times New Roman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Times New Roman"/>
                <a:cs typeface="Times New Roman"/>
                <a:sym typeface="Times New Roman"/>
              </a:rPr>
              <a:t>hợp</a:t>
            </a:r>
            <a:r>
              <a:rPr lang="en-US" sz="2400" dirty="0">
                <a:solidFill>
                  <a:schemeClr val="dk1"/>
                </a:solidFill>
                <a:latin typeface="Times New Roman"/>
                <a:cs typeface="Times New Roman"/>
                <a:sym typeface="Times New Roman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Times New Roman"/>
                <a:cs typeface="Times New Roman"/>
                <a:sym typeface="Times New Roman"/>
              </a:rPr>
              <a:t>nhất</a:t>
            </a:r>
            <a:r>
              <a:rPr lang="en-US" sz="2400" dirty="0">
                <a:solidFill>
                  <a:schemeClr val="dk1"/>
                </a:solidFill>
                <a:latin typeface="Times New Roman"/>
                <a:cs typeface="Times New Roman"/>
                <a:sym typeface="Times New Roman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Times New Roman"/>
                <a:cs typeface="Times New Roman"/>
                <a:sym typeface="Times New Roman"/>
              </a:rPr>
              <a:t>với</a:t>
            </a:r>
            <a:r>
              <a:rPr lang="en-US" sz="2400" dirty="0">
                <a:solidFill>
                  <a:schemeClr val="dk1"/>
                </a:solidFill>
                <a:latin typeface="Times New Roman"/>
                <a:cs typeface="Times New Roman"/>
                <a:sym typeface="Times New Roman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Times New Roman"/>
                <a:cs typeface="Times New Roman"/>
                <a:sym typeface="Times New Roman"/>
              </a:rPr>
              <a:t>hệ</a:t>
            </a:r>
            <a:r>
              <a:rPr lang="en-US" sz="2400" dirty="0">
                <a:solidFill>
                  <a:schemeClr val="dk1"/>
                </a:solidFill>
                <a:latin typeface="Times New Roman"/>
                <a:cs typeface="Times New Roman"/>
                <a:sym typeface="Times New Roman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Times New Roman"/>
                <a:cs typeface="Times New Roman"/>
                <a:sym typeface="Times New Roman"/>
              </a:rPr>
              <a:t>thống</a:t>
            </a:r>
            <a:endParaRPr lang="en-US" sz="240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01202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564491-6388-4172-A26A-3F461F8DC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8" name="Google Shape;239;p5">
            <a:extLst>
              <a:ext uri="{FF2B5EF4-FFF2-40B4-BE49-F238E27FC236}">
                <a16:creationId xmlns:a16="http://schemas.microsoft.com/office/drawing/2014/main" id="{D65D811E-9305-4245-BC72-501C806DB1C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14671" y="90632"/>
            <a:ext cx="7772376" cy="1280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000"/>
              <a:buFont typeface="Times New Roman"/>
              <a:buNone/>
            </a:pPr>
            <a:r>
              <a:rPr lang="en-US" sz="3000" dirty="0">
                <a:solidFill>
                  <a:schemeClr val="tx1"/>
                </a:solidFill>
                <a:latin typeface="Times New Roman"/>
                <a:cs typeface="Times New Roman"/>
                <a:sym typeface="Times New Roman"/>
              </a:rPr>
              <a:t>KẾT LUẬN VÀ HƯỚNG PHÁT TRIỂN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9" name="Google Shape;243;p5">
            <a:extLst>
              <a:ext uri="{FF2B5EF4-FFF2-40B4-BE49-F238E27FC236}">
                <a16:creationId xmlns:a16="http://schemas.microsoft.com/office/drawing/2014/main" id="{25A1A7C5-BC19-4618-92D4-4B425B55B2CE}"/>
              </a:ext>
            </a:extLst>
          </p:cNvPr>
          <p:cNvSpPr/>
          <p:nvPr/>
        </p:nvSpPr>
        <p:spPr>
          <a:xfrm>
            <a:off x="251458" y="48260"/>
            <a:ext cx="377027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i="0" u="none" strike="noStrike" cap="none" dirty="0">
                <a:latin typeface="Times New Roman"/>
                <a:ea typeface="Times New Roman"/>
                <a:cs typeface="Times New Roman"/>
                <a:sym typeface="Times New Roman"/>
              </a:rPr>
              <a:t>5</a:t>
            </a:r>
            <a:endParaRPr sz="3000" b="1" i="0" u="none" strike="noStrike" cap="none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" name="Google Shape;384;ge41bad678e_0_0">
            <a:extLst>
              <a:ext uri="{FF2B5EF4-FFF2-40B4-BE49-F238E27FC236}">
                <a16:creationId xmlns:a16="http://schemas.microsoft.com/office/drawing/2014/main" id="{A7894FDB-9045-460B-B869-F439A7E0A611}"/>
              </a:ext>
            </a:extLst>
          </p:cNvPr>
          <p:cNvSpPr/>
          <p:nvPr/>
        </p:nvSpPr>
        <p:spPr>
          <a:xfrm>
            <a:off x="251458" y="911793"/>
            <a:ext cx="7739400" cy="54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Hướng</a:t>
            </a:r>
            <a:r>
              <a:rPr lang="en-US" sz="24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phát</a:t>
            </a:r>
            <a:r>
              <a:rPr lang="en-US" sz="24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triển</a:t>
            </a:r>
            <a:endParaRPr sz="24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 dirty="0">
              <a:solidFill>
                <a:schemeClr val="dk1"/>
              </a:solidFill>
            </a:endParaRPr>
          </a:p>
          <a:p>
            <a:pPr marL="342900" indent="-342900">
              <a:spcBef>
                <a:spcPts val="0"/>
              </a:spcBef>
              <a:buSzPts val="2400"/>
              <a:buFont typeface="Noto Sans Symbols"/>
              <a:buChar char="⮚"/>
            </a:pPr>
            <a:r>
              <a:rPr lang="en-US" sz="2400" dirty="0" err="1">
                <a:latin typeface="Times New Roman"/>
                <a:ea typeface="Times New Roman"/>
                <a:cs typeface="Times New Roman"/>
                <a:sym typeface="Times New Roman"/>
              </a:rPr>
              <a:t>Nghiên</a:t>
            </a:r>
            <a:r>
              <a:rPr lang="en-US" sz="24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 dirty="0" err="1">
                <a:latin typeface="Times New Roman"/>
                <a:ea typeface="Times New Roman"/>
                <a:cs typeface="Times New Roman"/>
                <a:sym typeface="Times New Roman"/>
              </a:rPr>
              <a:t>cứu</a:t>
            </a:r>
            <a:r>
              <a:rPr lang="en-US" sz="2400" dirty="0"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-US" sz="2400" dirty="0" err="1">
                <a:latin typeface="Times New Roman"/>
                <a:ea typeface="Times New Roman"/>
                <a:cs typeface="Times New Roman"/>
                <a:sym typeface="Times New Roman"/>
              </a:rPr>
              <a:t>áp</a:t>
            </a:r>
            <a:r>
              <a:rPr lang="en-US" sz="24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 dirty="0" err="1">
                <a:latin typeface="Times New Roman"/>
                <a:ea typeface="Times New Roman"/>
                <a:cs typeface="Times New Roman"/>
                <a:sym typeface="Times New Roman"/>
              </a:rPr>
              <a:t>dụng</a:t>
            </a:r>
            <a:r>
              <a:rPr lang="en-US" sz="2400" dirty="0">
                <a:latin typeface="Times New Roman"/>
                <a:ea typeface="Times New Roman"/>
                <a:cs typeface="Times New Roman"/>
                <a:sym typeface="Times New Roman"/>
              </a:rPr>
              <a:t> Redis </a:t>
            </a:r>
            <a:r>
              <a:rPr lang="en-US" sz="2400" dirty="0" err="1">
                <a:latin typeface="Times New Roman"/>
                <a:ea typeface="Times New Roman"/>
                <a:cs typeface="Times New Roman"/>
                <a:sym typeface="Times New Roman"/>
              </a:rPr>
              <a:t>nhằm</a:t>
            </a:r>
            <a:r>
              <a:rPr lang="en-US" sz="24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 dirty="0" err="1">
                <a:latin typeface="Times New Roman"/>
                <a:ea typeface="Times New Roman"/>
                <a:cs typeface="Times New Roman"/>
                <a:sym typeface="Times New Roman"/>
              </a:rPr>
              <a:t>cải</a:t>
            </a:r>
            <a:r>
              <a:rPr lang="en-US" sz="24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 dirty="0" err="1">
                <a:latin typeface="Times New Roman"/>
                <a:ea typeface="Times New Roman"/>
                <a:cs typeface="Times New Roman"/>
                <a:sym typeface="Times New Roman"/>
              </a:rPr>
              <a:t>thiện</a:t>
            </a:r>
            <a:r>
              <a:rPr lang="en-US" sz="24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 dirty="0" err="1">
                <a:latin typeface="Times New Roman"/>
                <a:ea typeface="Times New Roman"/>
                <a:cs typeface="Times New Roman"/>
                <a:sym typeface="Times New Roman"/>
              </a:rPr>
              <a:t>hiệu</a:t>
            </a:r>
            <a:r>
              <a:rPr lang="en-US" sz="24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 dirty="0" err="1">
                <a:latin typeface="Times New Roman"/>
                <a:ea typeface="Times New Roman"/>
                <a:cs typeface="Times New Roman"/>
                <a:sym typeface="Times New Roman"/>
              </a:rPr>
              <a:t>năng</a:t>
            </a:r>
            <a:r>
              <a:rPr lang="en-US" sz="24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 dirty="0" err="1">
                <a:latin typeface="Times New Roman"/>
                <a:ea typeface="Times New Roman"/>
                <a:cs typeface="Times New Roman"/>
                <a:sym typeface="Times New Roman"/>
              </a:rPr>
              <a:t>của</a:t>
            </a:r>
            <a:r>
              <a:rPr lang="en-US" sz="24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 dirty="0" err="1">
                <a:latin typeface="Times New Roman"/>
                <a:ea typeface="Times New Roman"/>
                <a:cs typeface="Times New Roman"/>
                <a:sym typeface="Times New Roman"/>
              </a:rPr>
              <a:t>hệ</a:t>
            </a:r>
            <a:r>
              <a:rPr lang="en-US" sz="24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 dirty="0" err="1">
                <a:latin typeface="Times New Roman"/>
                <a:ea typeface="Times New Roman"/>
                <a:cs typeface="Times New Roman"/>
                <a:sym typeface="Times New Roman"/>
              </a:rPr>
              <a:t>thống</a:t>
            </a:r>
            <a:endParaRPr lang="en-US" sz="3200" dirty="0"/>
          </a:p>
          <a:p>
            <a:pPr marL="342900" indent="-342900">
              <a:buSzPts val="2400"/>
              <a:buFont typeface="Noto Sans Symbols"/>
              <a:buChar char="⮚"/>
            </a:pPr>
            <a:r>
              <a:rPr lang="en-US" sz="2400" dirty="0" err="1">
                <a:latin typeface="Times New Roman"/>
                <a:ea typeface="Times New Roman"/>
                <a:cs typeface="Times New Roman"/>
                <a:sym typeface="Times New Roman"/>
              </a:rPr>
              <a:t>Hoàn</a:t>
            </a:r>
            <a:r>
              <a:rPr lang="en-US" sz="24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 dirty="0" err="1">
                <a:latin typeface="Times New Roman"/>
                <a:ea typeface="Times New Roman"/>
                <a:cs typeface="Times New Roman"/>
                <a:sym typeface="Times New Roman"/>
              </a:rPr>
              <a:t>thiện</a:t>
            </a:r>
            <a:r>
              <a:rPr lang="en-US" sz="24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 dirty="0" err="1">
                <a:latin typeface="Times New Roman"/>
                <a:ea typeface="Times New Roman"/>
                <a:cs typeface="Times New Roman"/>
                <a:sym typeface="Times New Roman"/>
              </a:rPr>
              <a:t>các</a:t>
            </a:r>
            <a:r>
              <a:rPr lang="en-US" sz="24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 dirty="0" err="1">
                <a:latin typeface="Times New Roman"/>
                <a:ea typeface="Times New Roman"/>
                <a:cs typeface="Times New Roman"/>
                <a:sym typeface="Times New Roman"/>
              </a:rPr>
              <a:t>chức</a:t>
            </a:r>
            <a:r>
              <a:rPr lang="en-US" sz="24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 dirty="0" err="1">
                <a:latin typeface="Times New Roman"/>
                <a:ea typeface="Times New Roman"/>
                <a:cs typeface="Times New Roman"/>
                <a:sym typeface="Times New Roman"/>
              </a:rPr>
              <a:t>năng</a:t>
            </a:r>
            <a:endParaRPr lang="en-US" sz="3200" dirty="0"/>
          </a:p>
          <a:p>
            <a:pPr marL="342900" indent="-342900">
              <a:buSzPts val="2400"/>
              <a:buFont typeface="Noto Sans Symbols"/>
              <a:buChar char="⮚"/>
            </a:pPr>
            <a:r>
              <a:rPr lang="en-US" sz="2400" dirty="0" err="1">
                <a:latin typeface="Times New Roman"/>
                <a:ea typeface="Times New Roman"/>
                <a:cs typeface="Times New Roman"/>
                <a:sym typeface="Times New Roman"/>
              </a:rPr>
              <a:t>Thêm</a:t>
            </a:r>
            <a:r>
              <a:rPr lang="en-US" sz="24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 dirty="0" err="1">
                <a:latin typeface="Times New Roman"/>
                <a:ea typeface="Times New Roman"/>
                <a:cs typeface="Times New Roman"/>
                <a:sym typeface="Times New Roman"/>
              </a:rPr>
              <a:t>chức</a:t>
            </a:r>
            <a:r>
              <a:rPr lang="en-US" sz="24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 dirty="0" err="1">
                <a:latin typeface="Times New Roman"/>
                <a:ea typeface="Times New Roman"/>
                <a:cs typeface="Times New Roman"/>
                <a:sym typeface="Times New Roman"/>
              </a:rPr>
              <a:t>năng</a:t>
            </a:r>
            <a:r>
              <a:rPr lang="en-US" sz="2400" dirty="0">
                <a:latin typeface="Times New Roman"/>
                <a:ea typeface="Times New Roman"/>
                <a:cs typeface="Times New Roman"/>
                <a:sym typeface="Times New Roman"/>
              </a:rPr>
              <a:t> chat </a:t>
            </a:r>
            <a:r>
              <a:rPr lang="en-US" sz="2400" dirty="0" err="1">
                <a:latin typeface="Times New Roman"/>
                <a:ea typeface="Times New Roman"/>
                <a:cs typeface="Times New Roman"/>
                <a:sym typeface="Times New Roman"/>
              </a:rPr>
              <a:t>sử</a:t>
            </a:r>
            <a:r>
              <a:rPr lang="en-US" sz="24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 dirty="0" err="1">
                <a:latin typeface="Times New Roman"/>
                <a:ea typeface="Times New Roman"/>
                <a:cs typeface="Times New Roman"/>
                <a:sym typeface="Times New Roman"/>
              </a:rPr>
              <a:t>dụng</a:t>
            </a:r>
            <a:r>
              <a:rPr lang="en-US" sz="24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 dirty="0" err="1">
                <a:latin typeface="Times New Roman"/>
                <a:ea typeface="Times New Roman"/>
                <a:cs typeface="Times New Roman"/>
                <a:sym typeface="Times New Roman"/>
              </a:rPr>
              <a:t>dữ</a:t>
            </a:r>
            <a:r>
              <a:rPr lang="en-US" sz="24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 dirty="0" err="1">
                <a:latin typeface="Times New Roman"/>
                <a:ea typeface="Times New Roman"/>
                <a:cs typeface="Times New Roman"/>
                <a:sym typeface="Times New Roman"/>
              </a:rPr>
              <a:t>liệu</a:t>
            </a:r>
            <a:r>
              <a:rPr lang="en-US" sz="24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 dirty="0" err="1">
                <a:latin typeface="Times New Roman"/>
                <a:ea typeface="Times New Roman"/>
                <a:cs typeface="Times New Roman"/>
                <a:sym typeface="Times New Roman"/>
              </a:rPr>
              <a:t>là</a:t>
            </a:r>
            <a:r>
              <a:rPr lang="en-US" sz="2400" dirty="0">
                <a:latin typeface="Times New Roman"/>
                <a:ea typeface="Times New Roman"/>
                <a:cs typeface="Times New Roman"/>
                <a:sym typeface="Times New Roman"/>
              </a:rPr>
              <a:t> video, file,…</a:t>
            </a:r>
          </a:p>
          <a:p>
            <a:pPr marL="342900" indent="-342900">
              <a:buSzPts val="2400"/>
              <a:buFont typeface="Noto Sans Symbols"/>
              <a:buChar char="⮚"/>
            </a:pPr>
            <a:r>
              <a:rPr lang="en-US" sz="2400" dirty="0" err="1">
                <a:latin typeface="Times New Roman"/>
                <a:cs typeface="Times New Roman"/>
                <a:sym typeface="Times New Roman"/>
              </a:rPr>
              <a:t>Hệ</a:t>
            </a:r>
            <a:r>
              <a:rPr lang="en-US" sz="2400" dirty="0">
                <a:latin typeface="Times New Roman"/>
                <a:cs typeface="Times New Roman"/>
                <a:sym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  <a:sym typeface="Times New Roman"/>
              </a:rPr>
              <a:t>thống</a:t>
            </a:r>
            <a:r>
              <a:rPr lang="en-US" sz="2400" dirty="0">
                <a:latin typeface="Times New Roman"/>
                <a:cs typeface="Times New Roman"/>
                <a:sym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  <a:sym typeface="Times New Roman"/>
              </a:rPr>
              <a:t>áp</a:t>
            </a:r>
            <a:r>
              <a:rPr lang="en-US" sz="2400" dirty="0">
                <a:latin typeface="Times New Roman"/>
                <a:cs typeface="Times New Roman"/>
                <a:sym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  <a:sym typeface="Times New Roman"/>
              </a:rPr>
              <a:t>dụng</a:t>
            </a:r>
            <a:r>
              <a:rPr lang="en-US" sz="2400" dirty="0">
                <a:latin typeface="Times New Roman"/>
                <a:cs typeface="Times New Roman"/>
                <a:sym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  <a:sym typeface="Times New Roman"/>
              </a:rPr>
              <a:t>được</a:t>
            </a:r>
            <a:r>
              <a:rPr lang="en-US" sz="2400" dirty="0">
                <a:latin typeface="Times New Roman"/>
                <a:cs typeface="Times New Roman"/>
                <a:sym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  <a:sym typeface="Times New Roman"/>
              </a:rPr>
              <a:t>cho</a:t>
            </a:r>
            <a:r>
              <a:rPr lang="en-US" sz="2400" dirty="0">
                <a:latin typeface="Times New Roman"/>
                <a:cs typeface="Times New Roman"/>
                <a:sym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  <a:sym typeface="Times New Roman"/>
              </a:rPr>
              <a:t>bất</a:t>
            </a:r>
            <a:r>
              <a:rPr lang="en-US" sz="2400" dirty="0">
                <a:latin typeface="Times New Roman"/>
                <a:cs typeface="Times New Roman"/>
                <a:sym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  <a:sym typeface="Times New Roman"/>
              </a:rPr>
              <a:t>cứ</a:t>
            </a:r>
            <a:r>
              <a:rPr lang="en-US" sz="2400" dirty="0">
                <a:latin typeface="Times New Roman"/>
                <a:cs typeface="Times New Roman"/>
                <a:sym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  <a:sym typeface="Times New Roman"/>
              </a:rPr>
              <a:t>trường</a:t>
            </a:r>
            <a:r>
              <a:rPr lang="en-US" sz="2400" dirty="0">
                <a:latin typeface="Times New Roman"/>
                <a:cs typeface="Times New Roman"/>
                <a:sym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  <a:sym typeface="Times New Roman"/>
              </a:rPr>
              <a:t>học</a:t>
            </a:r>
            <a:r>
              <a:rPr lang="en-US" sz="2400" dirty="0">
                <a:latin typeface="Times New Roman"/>
                <a:cs typeface="Times New Roman"/>
                <a:sym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  <a:sym typeface="Times New Roman"/>
              </a:rPr>
              <a:t>nào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6030283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3" descr="Text&#10;&#10;Description automatically generated">
            <a:extLst>
              <a:ext uri="{FF2B5EF4-FFF2-40B4-BE49-F238E27FC236}">
                <a16:creationId xmlns:a16="http://schemas.microsoft.com/office/drawing/2014/main" id="{67FB4AA9-E9AF-4CE0-A0DC-99D7952890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012" y="317038"/>
            <a:ext cx="2576374" cy="936215"/>
          </a:xfrm>
          <a:prstGeom prst="rect">
            <a:avLst/>
          </a:prstGeom>
        </p:spPr>
      </p:pic>
      <p:sp>
        <p:nvSpPr>
          <p:cNvPr id="11" name="Title 6">
            <a:extLst>
              <a:ext uri="{FF2B5EF4-FFF2-40B4-BE49-F238E27FC236}">
                <a16:creationId xmlns:a16="http://schemas.microsoft.com/office/drawing/2014/main" id="{FF8BDF70-CFA6-4031-86B7-31F910D8115D}"/>
              </a:ext>
            </a:extLst>
          </p:cNvPr>
          <p:cNvSpPr txBox="1">
            <a:spLocks/>
          </p:cNvSpPr>
          <p:nvPr/>
        </p:nvSpPr>
        <p:spPr>
          <a:xfrm>
            <a:off x="413012" y="2421636"/>
            <a:ext cx="7342482" cy="84879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sz="4000" b="0" dirty="0" err="1"/>
              <a:t>Đồ</a:t>
            </a:r>
            <a:r>
              <a:rPr lang="en-US" sz="4000" b="0" dirty="0"/>
              <a:t> </a:t>
            </a:r>
            <a:r>
              <a:rPr lang="en-US" sz="4000" b="0" dirty="0" err="1"/>
              <a:t>án</a:t>
            </a:r>
            <a:r>
              <a:rPr lang="en-US" sz="4000" b="0" dirty="0"/>
              <a:t> </a:t>
            </a:r>
            <a:r>
              <a:rPr lang="en-US" sz="4000" b="0" dirty="0" err="1"/>
              <a:t>tốt</a:t>
            </a:r>
            <a:r>
              <a:rPr lang="en-US" sz="4000" b="0" dirty="0"/>
              <a:t> </a:t>
            </a:r>
            <a:r>
              <a:rPr lang="en-US" sz="4000" b="0" dirty="0" err="1"/>
              <a:t>nghiệp</a:t>
            </a:r>
            <a:r>
              <a:rPr lang="en-US" sz="4000" b="0" dirty="0"/>
              <a:t> </a:t>
            </a:r>
            <a:r>
              <a:rPr lang="en-US" sz="4000" b="0" dirty="0" err="1"/>
              <a:t>đại</a:t>
            </a:r>
            <a:r>
              <a:rPr lang="en-US" sz="4000" b="0" dirty="0"/>
              <a:t> </a:t>
            </a:r>
            <a:r>
              <a:rPr lang="en-US" sz="4000" b="0" dirty="0" err="1"/>
              <a:t>học</a:t>
            </a:r>
            <a:endParaRPr lang="en-US" sz="4000" b="0" dirty="0"/>
          </a:p>
        </p:txBody>
      </p:sp>
      <p:sp>
        <p:nvSpPr>
          <p:cNvPr id="12" name="Title 6">
            <a:extLst>
              <a:ext uri="{FF2B5EF4-FFF2-40B4-BE49-F238E27FC236}">
                <a16:creationId xmlns:a16="http://schemas.microsoft.com/office/drawing/2014/main" id="{A4ACF486-B7D8-4A5A-B633-83527A2F99E2}"/>
              </a:ext>
            </a:extLst>
          </p:cNvPr>
          <p:cNvSpPr txBox="1">
            <a:spLocks/>
          </p:cNvSpPr>
          <p:nvPr/>
        </p:nvSpPr>
        <p:spPr>
          <a:xfrm>
            <a:off x="413012" y="3567622"/>
            <a:ext cx="7342482" cy="8487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sz="2800" dirty="0" err="1"/>
              <a:t>Mạng</a:t>
            </a:r>
            <a:r>
              <a:rPr lang="en-US" sz="2800" dirty="0"/>
              <a:t> </a:t>
            </a:r>
            <a:r>
              <a:rPr lang="en-US" sz="2800" dirty="0" err="1"/>
              <a:t>xã</a:t>
            </a:r>
            <a:r>
              <a:rPr lang="en-US" sz="2800" dirty="0"/>
              <a:t> </a:t>
            </a:r>
            <a:r>
              <a:rPr lang="en-US" sz="2800" dirty="0" err="1"/>
              <a:t>hội</a:t>
            </a:r>
            <a:r>
              <a:rPr lang="en-US" sz="2800" dirty="0"/>
              <a:t> </a:t>
            </a:r>
            <a:r>
              <a:rPr lang="en-US" sz="2800" dirty="0" err="1"/>
              <a:t>trong</a:t>
            </a:r>
            <a:r>
              <a:rPr lang="en-US" sz="2800" dirty="0"/>
              <a:t> </a:t>
            </a:r>
            <a:r>
              <a:rPr lang="en-US" sz="2800" dirty="0" err="1"/>
              <a:t>trường</a:t>
            </a:r>
            <a:r>
              <a:rPr lang="en-US" sz="2800" dirty="0"/>
              <a:t> </a:t>
            </a:r>
            <a:r>
              <a:rPr lang="en-US" sz="2800" dirty="0" err="1"/>
              <a:t>học</a:t>
            </a:r>
            <a:endParaRPr lang="en-US" sz="2800" dirty="0"/>
          </a:p>
          <a:p>
            <a:endParaRPr lang="en-US" sz="2800" b="0" dirty="0"/>
          </a:p>
          <a:p>
            <a:r>
              <a:rPr lang="en-US" sz="2800" b="0" dirty="0" err="1"/>
              <a:t>Sinh</a:t>
            </a:r>
            <a:r>
              <a:rPr lang="en-US" sz="2800" b="0" dirty="0"/>
              <a:t> </a:t>
            </a:r>
            <a:r>
              <a:rPr lang="en-US" sz="2800" b="0" dirty="0" err="1"/>
              <a:t>viên</a:t>
            </a:r>
            <a:r>
              <a:rPr lang="en-US" sz="2800" b="0" dirty="0"/>
              <a:t> </a:t>
            </a:r>
            <a:r>
              <a:rPr lang="en-US" sz="2800" b="0" dirty="0" err="1"/>
              <a:t>thực</a:t>
            </a:r>
            <a:r>
              <a:rPr lang="en-US" sz="2800" b="0" dirty="0"/>
              <a:t> </a:t>
            </a:r>
            <a:r>
              <a:rPr lang="en-US" sz="2800" b="0" dirty="0" err="1"/>
              <a:t>hiện</a:t>
            </a:r>
            <a:r>
              <a:rPr lang="en-US" sz="2800" b="0" dirty="0"/>
              <a:t>:	</a:t>
            </a:r>
            <a:r>
              <a:rPr lang="en-US" sz="2800" b="0" dirty="0" err="1"/>
              <a:t>Phạm</a:t>
            </a:r>
            <a:r>
              <a:rPr lang="en-US" sz="2800" b="0" dirty="0"/>
              <a:t> </a:t>
            </a:r>
            <a:r>
              <a:rPr lang="en-US" sz="2800" b="0" dirty="0" err="1"/>
              <a:t>Văn</a:t>
            </a:r>
            <a:r>
              <a:rPr lang="en-US" sz="2800" b="0" dirty="0"/>
              <a:t> </a:t>
            </a:r>
            <a:r>
              <a:rPr lang="en-US" sz="2800" b="0" dirty="0" err="1"/>
              <a:t>Hậu</a:t>
            </a:r>
            <a:endParaRPr lang="en-US" sz="2800" b="0" dirty="0"/>
          </a:p>
          <a:p>
            <a:r>
              <a:rPr lang="en-US" sz="2800" b="0" dirty="0"/>
              <a:t>MSSV:			20173101</a:t>
            </a:r>
          </a:p>
          <a:p>
            <a:r>
              <a:rPr lang="en-US" sz="2800" b="0" dirty="0" err="1"/>
              <a:t>Giảng</a:t>
            </a:r>
            <a:r>
              <a:rPr lang="en-US" sz="2800" b="0" dirty="0"/>
              <a:t> </a:t>
            </a:r>
            <a:r>
              <a:rPr lang="en-US" sz="2800" b="0" dirty="0" err="1"/>
              <a:t>viên</a:t>
            </a:r>
            <a:r>
              <a:rPr lang="en-US" sz="2800" b="0" dirty="0"/>
              <a:t> </a:t>
            </a:r>
            <a:r>
              <a:rPr lang="en-US" sz="2800" b="0" dirty="0" err="1"/>
              <a:t>hướng</a:t>
            </a:r>
            <a:r>
              <a:rPr lang="en-US" sz="2800" b="0" dirty="0"/>
              <a:t> </a:t>
            </a:r>
            <a:r>
              <a:rPr lang="en-US" sz="2800" b="0" dirty="0" err="1"/>
              <a:t>dẫn</a:t>
            </a:r>
            <a:r>
              <a:rPr lang="en-US" sz="2800" b="0" dirty="0"/>
              <a:t>: </a:t>
            </a:r>
            <a:r>
              <a:rPr lang="en-US" sz="2800" b="0" dirty="0" err="1"/>
              <a:t>TS.Đỗ</a:t>
            </a:r>
            <a:r>
              <a:rPr lang="en-US" sz="2800" b="0" dirty="0"/>
              <a:t> </a:t>
            </a:r>
            <a:r>
              <a:rPr lang="en-US" sz="2800" b="0" dirty="0" err="1"/>
              <a:t>Bá</a:t>
            </a:r>
            <a:r>
              <a:rPr lang="en-US" sz="2800" b="0" dirty="0"/>
              <a:t> </a:t>
            </a:r>
            <a:r>
              <a:rPr lang="en-US" sz="2800" b="0" dirty="0" err="1"/>
              <a:t>Lâm</a:t>
            </a:r>
            <a:endParaRPr lang="en-US" sz="2800" b="0" dirty="0"/>
          </a:p>
          <a:p>
            <a:endParaRPr lang="en-US" sz="2800" b="0" dirty="0"/>
          </a:p>
          <a:p>
            <a:endParaRPr lang="en-US" sz="2800" b="0" dirty="0"/>
          </a:p>
          <a:p>
            <a:endParaRPr lang="en-US" sz="2800" b="0" dirty="0"/>
          </a:p>
        </p:txBody>
      </p:sp>
    </p:spTree>
    <p:extLst>
      <p:ext uri="{BB962C8B-B14F-4D97-AF65-F5344CB8AC3E}">
        <p14:creationId xmlns:p14="http://schemas.microsoft.com/office/powerpoint/2010/main" val="7431729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37B5C8-2095-4D2D-97FE-E4E8D89379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3" name="Title 10">
            <a:extLst>
              <a:ext uri="{FF2B5EF4-FFF2-40B4-BE49-F238E27FC236}">
                <a16:creationId xmlns:a16="http://schemas.microsoft.com/office/drawing/2014/main" id="{F78B3876-6ECC-4098-BDD1-C48CE4B42721}"/>
              </a:ext>
            </a:extLst>
          </p:cNvPr>
          <p:cNvSpPr txBox="1">
            <a:spLocks/>
          </p:cNvSpPr>
          <p:nvPr/>
        </p:nvSpPr>
        <p:spPr>
          <a:xfrm>
            <a:off x="4181094" y="3021991"/>
            <a:ext cx="4197975" cy="81401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sz="4800" dirty="0"/>
              <a:t>THANK YOU !</a:t>
            </a:r>
          </a:p>
        </p:txBody>
      </p:sp>
    </p:spTree>
    <p:extLst>
      <p:ext uri="{BB962C8B-B14F-4D97-AF65-F5344CB8AC3E}">
        <p14:creationId xmlns:p14="http://schemas.microsoft.com/office/powerpoint/2010/main" val="28305356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101F79-2CBF-4392-B538-B0B5700DB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5073E2-5EFC-421C-AC93-7E662A16EF11}"/>
              </a:ext>
            </a:extLst>
          </p:cNvPr>
          <p:cNvSpPr txBox="1"/>
          <p:nvPr/>
        </p:nvSpPr>
        <p:spPr>
          <a:xfrm>
            <a:off x="2286000" y="3285897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>
                <a:effectLst/>
              </a:rPr>
              <a:t>  </a:t>
            </a:r>
            <a:endParaRPr lang="en-US" dirty="0"/>
          </a:p>
        </p:txBody>
      </p:sp>
      <p:sp>
        <p:nvSpPr>
          <p:cNvPr id="9" name="Google Shape;175;p2">
            <a:extLst>
              <a:ext uri="{FF2B5EF4-FFF2-40B4-BE49-F238E27FC236}">
                <a16:creationId xmlns:a16="http://schemas.microsoft.com/office/drawing/2014/main" id="{A0C29F43-1CB8-4484-B4CE-B3A09577939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33601" y="573777"/>
            <a:ext cx="6760800" cy="9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Times New Roman"/>
              <a:buNone/>
            </a:pPr>
            <a:r>
              <a:rPr lang="en-US" b="1" dirty="0">
                <a:latin typeface="Times New Roman"/>
                <a:ea typeface="Times New Roman"/>
                <a:cs typeface="Times New Roman"/>
                <a:sym typeface="Times New Roman"/>
              </a:rPr>
              <a:t>NỘI DUNG CHÍNH</a:t>
            </a:r>
            <a:endParaRPr b="1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" name="Google Shape;176;p2">
            <a:extLst>
              <a:ext uri="{FF2B5EF4-FFF2-40B4-BE49-F238E27FC236}">
                <a16:creationId xmlns:a16="http://schemas.microsoft.com/office/drawing/2014/main" id="{6EFC5DA1-6108-42AC-AB45-0D0BB428FB27}"/>
              </a:ext>
            </a:extLst>
          </p:cNvPr>
          <p:cNvSpPr txBox="1">
            <a:spLocks/>
          </p:cNvSpPr>
          <p:nvPr/>
        </p:nvSpPr>
        <p:spPr>
          <a:xfrm>
            <a:off x="2286000" y="1194450"/>
            <a:ext cx="5790600" cy="44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SzPts val="2600"/>
              <a:buFont typeface="Arial" panose="020B0604020202020204" pitchFamily="34" charset="0"/>
              <a:buNone/>
            </a:pPr>
            <a:r>
              <a:rPr lang="vi-VN" sz="2600" b="1" dirty="0">
                <a:latin typeface="Times New Roman"/>
                <a:ea typeface="Times New Roman"/>
                <a:cs typeface="Times New Roman"/>
                <a:sym typeface="Times New Roman"/>
              </a:rPr>
              <a:t>Đặt vấn đề</a:t>
            </a:r>
            <a:endParaRPr lang="vi-VN" dirty="0"/>
          </a:p>
          <a:p>
            <a:pPr marL="0" indent="0">
              <a:buSzPts val="2600"/>
              <a:buFont typeface="Arial" panose="020B0604020202020204" pitchFamily="34" charset="0"/>
              <a:buNone/>
            </a:pPr>
            <a:endParaRPr lang="vi-VN" sz="2600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indent="0">
              <a:buSzPts val="2600"/>
              <a:buFont typeface="Arial" panose="020B0604020202020204" pitchFamily="34" charset="0"/>
              <a:buNone/>
            </a:pPr>
            <a:r>
              <a:rPr lang="vi-VN" sz="2600" b="1" dirty="0">
                <a:latin typeface="Times New Roman"/>
                <a:ea typeface="Times New Roman"/>
                <a:cs typeface="Times New Roman"/>
                <a:sym typeface="Times New Roman"/>
              </a:rPr>
              <a:t>Phân tích </a:t>
            </a:r>
            <a:r>
              <a:rPr lang="en-US" sz="2600" b="1" dirty="0" err="1">
                <a:latin typeface="Times New Roman"/>
                <a:ea typeface="Times New Roman"/>
                <a:cs typeface="Times New Roman"/>
                <a:sym typeface="Times New Roman"/>
              </a:rPr>
              <a:t>thiết</a:t>
            </a:r>
            <a:r>
              <a:rPr lang="en-US" sz="2600" b="1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600" b="1" dirty="0" err="1">
                <a:latin typeface="Times New Roman"/>
                <a:ea typeface="Times New Roman"/>
                <a:cs typeface="Times New Roman"/>
                <a:sym typeface="Times New Roman"/>
              </a:rPr>
              <a:t>kế</a:t>
            </a:r>
            <a:endParaRPr lang="vi-VN" dirty="0"/>
          </a:p>
          <a:p>
            <a:pPr marL="0" indent="0">
              <a:buSzPts val="2600"/>
              <a:buFont typeface="Arial" panose="020B0604020202020204" pitchFamily="34" charset="0"/>
              <a:buNone/>
            </a:pPr>
            <a:endParaRPr lang="vi-VN" sz="2600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indent="0">
              <a:buSzPts val="2600"/>
              <a:buFont typeface="Arial" panose="020B0604020202020204" pitchFamily="34" charset="0"/>
              <a:buNone/>
            </a:pPr>
            <a:r>
              <a:rPr lang="vi-VN" sz="2600" b="1" dirty="0">
                <a:latin typeface="Times New Roman"/>
                <a:ea typeface="Times New Roman"/>
                <a:cs typeface="Times New Roman"/>
                <a:sym typeface="Times New Roman"/>
              </a:rPr>
              <a:t>Công nghệ sử dụng</a:t>
            </a:r>
            <a:endParaRPr lang="vi-VN" dirty="0"/>
          </a:p>
          <a:p>
            <a:pPr marL="0" indent="0">
              <a:buSzPts val="2600"/>
              <a:buFont typeface="Arial" panose="020B0604020202020204" pitchFamily="34" charset="0"/>
              <a:buNone/>
            </a:pPr>
            <a:endParaRPr lang="vi-VN" sz="2600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indent="0">
              <a:buSzPts val="2600"/>
              <a:buFont typeface="Arial" panose="020B0604020202020204" pitchFamily="34" charset="0"/>
              <a:buNone/>
            </a:pPr>
            <a:r>
              <a:rPr lang="en-US" sz="2600" b="1" dirty="0" err="1">
                <a:latin typeface="Times New Roman"/>
                <a:ea typeface="Times New Roman"/>
                <a:cs typeface="Times New Roman"/>
                <a:sym typeface="Times New Roman"/>
              </a:rPr>
              <a:t>Kết</a:t>
            </a:r>
            <a:r>
              <a:rPr lang="en-US" sz="2600" b="1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600" b="1" dirty="0" err="1">
                <a:latin typeface="Times New Roman"/>
                <a:ea typeface="Times New Roman"/>
                <a:cs typeface="Times New Roman"/>
                <a:sym typeface="Times New Roman"/>
              </a:rPr>
              <a:t>quả</a:t>
            </a:r>
            <a:r>
              <a:rPr lang="en-US" sz="2600" b="1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600" b="1" dirty="0" err="1">
                <a:latin typeface="Times New Roman"/>
                <a:ea typeface="Times New Roman"/>
                <a:cs typeface="Times New Roman"/>
                <a:sym typeface="Times New Roman"/>
              </a:rPr>
              <a:t>đạt</a:t>
            </a:r>
            <a:r>
              <a:rPr lang="en-US" sz="2600" b="1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600" b="1" dirty="0" err="1">
                <a:latin typeface="Times New Roman"/>
                <a:ea typeface="Times New Roman"/>
                <a:cs typeface="Times New Roman"/>
                <a:sym typeface="Times New Roman"/>
              </a:rPr>
              <a:t>được</a:t>
            </a:r>
            <a:endParaRPr lang="vi-VN" dirty="0"/>
          </a:p>
          <a:p>
            <a:pPr marL="0" indent="0">
              <a:buSzPts val="2600"/>
              <a:buFont typeface="Arial" panose="020B0604020202020204" pitchFamily="34" charset="0"/>
              <a:buNone/>
            </a:pPr>
            <a:endParaRPr lang="vi-VN" sz="2600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indent="0">
              <a:buSzPts val="2600"/>
              <a:buFont typeface="Arial" panose="020B0604020202020204" pitchFamily="34" charset="0"/>
              <a:buNone/>
            </a:pPr>
            <a:r>
              <a:rPr lang="vi-VN" sz="2600" b="1" dirty="0">
                <a:latin typeface="Times New Roman"/>
                <a:ea typeface="Times New Roman"/>
                <a:cs typeface="Times New Roman"/>
                <a:sym typeface="Times New Roman"/>
              </a:rPr>
              <a:t>Kết luận và hướng phát triển</a:t>
            </a:r>
            <a:endParaRPr lang="vi-VN" dirty="0"/>
          </a:p>
        </p:txBody>
      </p:sp>
      <p:sp>
        <p:nvSpPr>
          <p:cNvPr id="11" name="Google Shape;183;p2">
            <a:extLst>
              <a:ext uri="{FF2B5EF4-FFF2-40B4-BE49-F238E27FC236}">
                <a16:creationId xmlns:a16="http://schemas.microsoft.com/office/drawing/2014/main" id="{5C9C50E8-B431-4787-B9D2-9CC42DE9B819}"/>
              </a:ext>
            </a:extLst>
          </p:cNvPr>
          <p:cNvSpPr/>
          <p:nvPr/>
        </p:nvSpPr>
        <p:spPr>
          <a:xfrm>
            <a:off x="1468199" y="1194450"/>
            <a:ext cx="457200" cy="457200"/>
          </a:xfrm>
          <a:prstGeom prst="flowChartConnector">
            <a:avLst/>
          </a:prstGeom>
          <a:solidFill>
            <a:schemeClr val="accent1"/>
          </a:solidFill>
          <a:ln w="15875" cap="rnd" cmpd="sng">
            <a:solidFill>
              <a:srgbClr val="78230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endParaRPr dirty="0"/>
          </a:p>
        </p:txBody>
      </p:sp>
      <p:sp>
        <p:nvSpPr>
          <p:cNvPr id="12" name="Google Shape;184;p2">
            <a:extLst>
              <a:ext uri="{FF2B5EF4-FFF2-40B4-BE49-F238E27FC236}">
                <a16:creationId xmlns:a16="http://schemas.microsoft.com/office/drawing/2014/main" id="{D6704FD6-3747-4F81-BAD6-84FEB29AC961}"/>
              </a:ext>
            </a:extLst>
          </p:cNvPr>
          <p:cNvSpPr/>
          <p:nvPr/>
        </p:nvSpPr>
        <p:spPr>
          <a:xfrm>
            <a:off x="1468199" y="2139258"/>
            <a:ext cx="457200" cy="457200"/>
          </a:xfrm>
          <a:prstGeom prst="flowChartConnector">
            <a:avLst/>
          </a:prstGeom>
          <a:solidFill>
            <a:schemeClr val="dk2"/>
          </a:solidFill>
          <a:ln w="15875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endParaRPr dirty="0"/>
          </a:p>
        </p:txBody>
      </p:sp>
      <p:sp>
        <p:nvSpPr>
          <p:cNvPr id="13" name="Google Shape;185;p2">
            <a:extLst>
              <a:ext uri="{FF2B5EF4-FFF2-40B4-BE49-F238E27FC236}">
                <a16:creationId xmlns:a16="http://schemas.microsoft.com/office/drawing/2014/main" id="{E97D2D02-1D4B-44C7-B416-F7CAB8D6A8E0}"/>
              </a:ext>
            </a:extLst>
          </p:cNvPr>
          <p:cNvSpPr/>
          <p:nvPr/>
        </p:nvSpPr>
        <p:spPr>
          <a:xfrm>
            <a:off x="1468199" y="3099446"/>
            <a:ext cx="457200" cy="457200"/>
          </a:xfrm>
          <a:prstGeom prst="flowChartConnector">
            <a:avLst/>
          </a:prstGeom>
          <a:solidFill>
            <a:srgbClr val="55643E"/>
          </a:solidFill>
          <a:ln w="15875" cap="rnd" cmpd="sng">
            <a:solidFill>
              <a:srgbClr val="6D7F3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endParaRPr/>
          </a:p>
        </p:txBody>
      </p:sp>
      <p:sp>
        <p:nvSpPr>
          <p:cNvPr id="14" name="Google Shape;186;p2">
            <a:extLst>
              <a:ext uri="{FF2B5EF4-FFF2-40B4-BE49-F238E27FC236}">
                <a16:creationId xmlns:a16="http://schemas.microsoft.com/office/drawing/2014/main" id="{036298D2-0435-45CE-8E53-FF5E93EAD3BE}"/>
              </a:ext>
            </a:extLst>
          </p:cNvPr>
          <p:cNvSpPr/>
          <p:nvPr/>
        </p:nvSpPr>
        <p:spPr>
          <a:xfrm>
            <a:off x="1510056" y="4028148"/>
            <a:ext cx="457200" cy="457200"/>
          </a:xfrm>
          <a:prstGeom prst="flowChartConnector">
            <a:avLst/>
          </a:prstGeom>
          <a:solidFill>
            <a:srgbClr val="6E3F0C"/>
          </a:solidFill>
          <a:ln w="15875" cap="rnd" cmpd="sng">
            <a:solidFill>
              <a:srgbClr val="6E3F0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</a:t>
            </a:r>
            <a:endParaRPr/>
          </a:p>
        </p:txBody>
      </p:sp>
      <p:sp>
        <p:nvSpPr>
          <p:cNvPr id="15" name="Google Shape;187;p2">
            <a:extLst>
              <a:ext uri="{FF2B5EF4-FFF2-40B4-BE49-F238E27FC236}">
                <a16:creationId xmlns:a16="http://schemas.microsoft.com/office/drawing/2014/main" id="{AB27D013-143E-4935-84DD-672E0B791BF4}"/>
              </a:ext>
            </a:extLst>
          </p:cNvPr>
          <p:cNvSpPr/>
          <p:nvPr/>
        </p:nvSpPr>
        <p:spPr>
          <a:xfrm>
            <a:off x="1510056" y="5058085"/>
            <a:ext cx="457200" cy="457200"/>
          </a:xfrm>
          <a:prstGeom prst="flowChartConnector">
            <a:avLst/>
          </a:prstGeom>
          <a:solidFill>
            <a:srgbClr val="315949"/>
          </a:solidFill>
          <a:ln w="15875" cap="rnd" cmpd="sng">
            <a:solidFill>
              <a:srgbClr val="31594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923640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9CAB07-B0CD-4712-9734-2D3CBC725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1026" name="Picture 2" descr="Số lượng người dùng Internet trên thế giới đạt 4,66 tỷ | Tin tức |  nghenhinvietnam.vn">
            <a:extLst>
              <a:ext uri="{FF2B5EF4-FFF2-40B4-BE49-F238E27FC236}">
                <a16:creationId xmlns:a16="http://schemas.microsoft.com/office/drawing/2014/main" id="{A25A36D3-DB7D-4FFE-8938-CAD036DCD2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994" y="1941863"/>
            <a:ext cx="6413041" cy="3991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84AC62E-59A4-4589-B36A-5CB3E7852944}"/>
              </a:ext>
            </a:extLst>
          </p:cNvPr>
          <p:cNvSpPr txBox="1"/>
          <p:nvPr/>
        </p:nvSpPr>
        <p:spPr>
          <a:xfrm>
            <a:off x="1055714" y="924642"/>
            <a:ext cx="798853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 sz="1800" dirty="0">
                <a:latin typeface="Times New Roman"/>
                <a:ea typeface="Times New Roman"/>
                <a:cs typeface="Times New Roman"/>
                <a:sym typeface="Times New Roman"/>
              </a:rPr>
              <a:t>“People are very reluctant to talk about their private lives but then you go to the internet and they’re much more open” 		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 sz="1800" dirty="0">
                <a:latin typeface="Times New Roman"/>
                <a:ea typeface="Times New Roman"/>
                <a:cs typeface="Times New Roman"/>
                <a:sym typeface="Times New Roman"/>
              </a:rPr>
              <a:t>--Paulo Coelho--</a:t>
            </a:r>
            <a:endParaRPr lang="en-US" dirty="0"/>
          </a:p>
        </p:txBody>
      </p:sp>
      <p:sp>
        <p:nvSpPr>
          <p:cNvPr id="17" name="Google Shape;192;p3">
            <a:extLst>
              <a:ext uri="{FF2B5EF4-FFF2-40B4-BE49-F238E27FC236}">
                <a16:creationId xmlns:a16="http://schemas.microsoft.com/office/drawing/2014/main" id="{EA829751-E947-44D0-956D-2C81DB57C85E}"/>
              </a:ext>
            </a:extLst>
          </p:cNvPr>
          <p:cNvSpPr txBox="1">
            <a:spLocks/>
          </p:cNvSpPr>
          <p:nvPr/>
        </p:nvSpPr>
        <p:spPr>
          <a:xfrm>
            <a:off x="1371122" y="28615"/>
            <a:ext cx="5872787" cy="741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>
              <a:spcBef>
                <a:spcPts val="0"/>
              </a:spcBef>
              <a:buClr>
                <a:srgbClr val="262626"/>
              </a:buClr>
              <a:buSzPts val="3000"/>
              <a:buFont typeface="Times New Roman"/>
              <a:buNone/>
            </a:pPr>
            <a:r>
              <a:rPr lang="en-US" sz="300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ĐẶT VẤN ĐỀ</a:t>
            </a:r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18" name="Google Shape;197;p3">
            <a:extLst>
              <a:ext uri="{FF2B5EF4-FFF2-40B4-BE49-F238E27FC236}">
                <a16:creationId xmlns:a16="http://schemas.microsoft.com/office/drawing/2014/main" id="{7A99BF7A-E1DA-4D71-AAEF-4265E5990E3D}"/>
              </a:ext>
            </a:extLst>
          </p:cNvPr>
          <p:cNvSpPr/>
          <p:nvPr/>
        </p:nvSpPr>
        <p:spPr>
          <a:xfrm>
            <a:off x="408235" y="0"/>
            <a:ext cx="377026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i="0" u="none" strike="noStrike" cap="none" dirty="0"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513584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F0CAEB-1E37-4136-AF3B-BBA69ACEC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6" name="Google Shape;239;p5">
            <a:extLst>
              <a:ext uri="{FF2B5EF4-FFF2-40B4-BE49-F238E27FC236}">
                <a16:creationId xmlns:a16="http://schemas.microsoft.com/office/drawing/2014/main" id="{2D64B642-5F2C-415A-B74B-3368BCA588B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14671" y="90632"/>
            <a:ext cx="6589199" cy="1280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000"/>
              <a:buFont typeface="Times New Roman"/>
              <a:buNone/>
            </a:pPr>
            <a:r>
              <a:rPr lang="en-US" sz="3000" b="1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PHÂN TÍCH THIẾT KẾ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7" name="Google Shape;243;p5">
            <a:extLst>
              <a:ext uri="{FF2B5EF4-FFF2-40B4-BE49-F238E27FC236}">
                <a16:creationId xmlns:a16="http://schemas.microsoft.com/office/drawing/2014/main" id="{667ECDA3-09DA-498D-A35E-E754A94A0CC7}"/>
              </a:ext>
            </a:extLst>
          </p:cNvPr>
          <p:cNvSpPr/>
          <p:nvPr/>
        </p:nvSpPr>
        <p:spPr>
          <a:xfrm>
            <a:off x="251458" y="48260"/>
            <a:ext cx="377027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i="0" u="none" strike="noStrike" cap="none" dirty="0"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endParaRPr sz="3000" b="1" i="0" u="none" strike="noStrike" cap="none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1719785-33C3-4F4B-8722-75C0CAF3D8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456" y="980902"/>
            <a:ext cx="7373087" cy="5491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2284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F0CAEB-1E37-4136-AF3B-BBA69ACEC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6" name="Google Shape;239;p5">
            <a:extLst>
              <a:ext uri="{FF2B5EF4-FFF2-40B4-BE49-F238E27FC236}">
                <a16:creationId xmlns:a16="http://schemas.microsoft.com/office/drawing/2014/main" id="{2D64B642-5F2C-415A-B74B-3368BCA588B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14671" y="90632"/>
            <a:ext cx="6589199" cy="1280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000"/>
              <a:buFont typeface="Times New Roman"/>
              <a:buNone/>
            </a:pPr>
            <a:r>
              <a:rPr lang="en-US" sz="3000" b="1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PHÂN TÍCH THIẾT KẾ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7" name="Google Shape;243;p5">
            <a:extLst>
              <a:ext uri="{FF2B5EF4-FFF2-40B4-BE49-F238E27FC236}">
                <a16:creationId xmlns:a16="http://schemas.microsoft.com/office/drawing/2014/main" id="{667ECDA3-09DA-498D-A35E-E754A94A0CC7}"/>
              </a:ext>
            </a:extLst>
          </p:cNvPr>
          <p:cNvSpPr/>
          <p:nvPr/>
        </p:nvSpPr>
        <p:spPr>
          <a:xfrm>
            <a:off x="251458" y="48260"/>
            <a:ext cx="377027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i="0" u="none" strike="noStrike" cap="none" dirty="0"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endParaRPr sz="3000" b="1" i="0" u="none" strike="noStrike" cap="none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" name="Google Shape;179;p8">
            <a:extLst>
              <a:ext uri="{FF2B5EF4-FFF2-40B4-BE49-F238E27FC236}">
                <a16:creationId xmlns:a16="http://schemas.microsoft.com/office/drawing/2014/main" id="{563265AB-90BE-4DB1-BA9C-5D2B8137F891}"/>
              </a:ext>
            </a:extLst>
          </p:cNvPr>
          <p:cNvSpPr txBox="1"/>
          <p:nvPr/>
        </p:nvSpPr>
        <p:spPr>
          <a:xfrm>
            <a:off x="3411931" y="1140689"/>
            <a:ext cx="393280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 err="1">
                <a:solidFill>
                  <a:schemeClr val="dk1"/>
                </a:solidFill>
              </a:rPr>
              <a:t>Mô</a:t>
            </a:r>
            <a:r>
              <a:rPr lang="en-US" sz="2400" b="1" dirty="0">
                <a:solidFill>
                  <a:schemeClr val="dk1"/>
                </a:solidFill>
              </a:rPr>
              <a:t> </a:t>
            </a:r>
            <a:r>
              <a:rPr lang="en-US" sz="2400" b="1" dirty="0" err="1">
                <a:solidFill>
                  <a:schemeClr val="dk1"/>
                </a:solidFill>
              </a:rPr>
              <a:t>hình</a:t>
            </a:r>
            <a:r>
              <a:rPr lang="en-US" sz="2400" b="1" dirty="0">
                <a:solidFill>
                  <a:schemeClr val="dk1"/>
                </a:solidFill>
              </a:rPr>
              <a:t> MVC</a:t>
            </a:r>
            <a:endParaRPr sz="24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5A0BEE0-2F3D-4B4B-B65C-0BC84891EB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975" y="1604199"/>
            <a:ext cx="8020050" cy="456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3499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564491-6388-4172-A26A-3F461F8DC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8" name="Google Shape;239;p5">
            <a:extLst>
              <a:ext uri="{FF2B5EF4-FFF2-40B4-BE49-F238E27FC236}">
                <a16:creationId xmlns:a16="http://schemas.microsoft.com/office/drawing/2014/main" id="{D65D811E-9305-4245-BC72-501C806DB1C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14671" y="90632"/>
            <a:ext cx="6589199" cy="1280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000"/>
              <a:buFont typeface="Times New Roman"/>
              <a:buNone/>
            </a:pPr>
            <a:r>
              <a:rPr lang="en-US" sz="3000" b="1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PHÂN TÍCH THIẾT KẾ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9" name="Google Shape;243;p5">
            <a:extLst>
              <a:ext uri="{FF2B5EF4-FFF2-40B4-BE49-F238E27FC236}">
                <a16:creationId xmlns:a16="http://schemas.microsoft.com/office/drawing/2014/main" id="{25A1A7C5-BC19-4618-92D4-4B425B55B2CE}"/>
              </a:ext>
            </a:extLst>
          </p:cNvPr>
          <p:cNvSpPr/>
          <p:nvPr/>
        </p:nvSpPr>
        <p:spPr>
          <a:xfrm>
            <a:off x="251458" y="48260"/>
            <a:ext cx="377027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i="0" u="none" strike="noStrike" cap="none" dirty="0"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endParaRPr sz="3000" b="1" i="0" u="none" strike="noStrike" cap="none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D4604D6-9859-4309-A64F-EEC315ECC2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77" y="964276"/>
            <a:ext cx="8986823" cy="5389468"/>
          </a:xfrm>
          <a:prstGeom prst="rect">
            <a:avLst/>
          </a:prstGeom>
        </p:spPr>
      </p:pic>
      <p:sp>
        <p:nvSpPr>
          <p:cNvPr id="6" name="Google Shape;185;p9">
            <a:extLst>
              <a:ext uri="{FF2B5EF4-FFF2-40B4-BE49-F238E27FC236}">
                <a16:creationId xmlns:a16="http://schemas.microsoft.com/office/drawing/2014/main" id="{47E3E01E-7BFF-49AF-8752-F02C4AF0B86F}"/>
              </a:ext>
            </a:extLst>
          </p:cNvPr>
          <p:cNvSpPr txBox="1">
            <a:spLocks noGrp="1"/>
          </p:cNvSpPr>
          <p:nvPr/>
        </p:nvSpPr>
        <p:spPr>
          <a:xfrm>
            <a:off x="157177" y="1207860"/>
            <a:ext cx="8026500" cy="49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751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Char char="•"/>
              <a:defRPr sz="21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Char char="•"/>
              <a:defRPr sz="15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Char char="•"/>
              <a:defRPr sz="1351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Char char="•"/>
              <a:defRPr sz="1351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71446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Biểu đồ lớp</a:t>
            </a:r>
            <a:endParaRPr sz="24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0000"/>
              </a:lnSpc>
              <a:spcBef>
                <a:spcPts val="751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</a:pPr>
            <a:endParaRPr sz="24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95415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564491-6388-4172-A26A-3F461F8DC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8" name="Google Shape;239;p5">
            <a:extLst>
              <a:ext uri="{FF2B5EF4-FFF2-40B4-BE49-F238E27FC236}">
                <a16:creationId xmlns:a16="http://schemas.microsoft.com/office/drawing/2014/main" id="{D65D811E-9305-4245-BC72-501C806DB1C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14671" y="90632"/>
            <a:ext cx="6589199" cy="1280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000"/>
              <a:buFont typeface="Times New Roman"/>
              <a:buNone/>
            </a:pPr>
            <a:r>
              <a:rPr lang="en-US" sz="2800" b="1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PHÂN TÍCH THIẾT KẾ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9" name="Google Shape;243;p5">
            <a:extLst>
              <a:ext uri="{FF2B5EF4-FFF2-40B4-BE49-F238E27FC236}">
                <a16:creationId xmlns:a16="http://schemas.microsoft.com/office/drawing/2014/main" id="{25A1A7C5-BC19-4618-92D4-4B425B55B2CE}"/>
              </a:ext>
            </a:extLst>
          </p:cNvPr>
          <p:cNvSpPr/>
          <p:nvPr/>
        </p:nvSpPr>
        <p:spPr>
          <a:xfrm>
            <a:off x="251458" y="48260"/>
            <a:ext cx="377027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i="0" u="none" strike="noStrike" cap="none" dirty="0"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endParaRPr sz="3000" b="1" i="0" u="none" strike="noStrike" cap="none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" name="Google Shape;185;p9">
            <a:extLst>
              <a:ext uri="{FF2B5EF4-FFF2-40B4-BE49-F238E27FC236}">
                <a16:creationId xmlns:a16="http://schemas.microsoft.com/office/drawing/2014/main" id="{47E3E01E-7BFF-49AF-8752-F02C4AF0B86F}"/>
              </a:ext>
            </a:extLst>
          </p:cNvPr>
          <p:cNvSpPr txBox="1">
            <a:spLocks noGrp="1"/>
          </p:cNvSpPr>
          <p:nvPr/>
        </p:nvSpPr>
        <p:spPr>
          <a:xfrm>
            <a:off x="381806" y="2034951"/>
            <a:ext cx="8026500" cy="49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751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Char char="•"/>
              <a:defRPr sz="21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Char char="•"/>
              <a:defRPr sz="15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Char char="•"/>
              <a:defRPr sz="1351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Char char="•"/>
              <a:defRPr sz="1351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marR="0" algn="just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</a:pPr>
            <a:r>
              <a:rPr lang="en-US" sz="16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FACULTIES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(</a:t>
            </a:r>
            <a:r>
              <a:rPr lang="en-US" sz="16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id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FacultyName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CreatedAt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UpdatedAt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)</a:t>
            </a:r>
          </a:p>
          <a:p>
            <a:pPr marL="0" marR="0" algn="just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</a:pPr>
            <a:r>
              <a:rPr lang="en-US" sz="16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GROUPS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(</a:t>
            </a:r>
            <a:r>
              <a:rPr lang="en-US" sz="16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id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FacultyId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GroupName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Avatar,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CreatedAt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UpdatedAt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)</a:t>
            </a:r>
          </a:p>
          <a:p>
            <a:pPr marL="0" marR="0" algn="just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</a:pPr>
            <a:r>
              <a:rPr lang="en-US" sz="16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MEMBERS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(</a:t>
            </a:r>
            <a:r>
              <a:rPr lang="en-US" sz="16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id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GroupId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Email,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IsStudy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CreatedAt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UpdatedAt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)</a:t>
            </a:r>
          </a:p>
          <a:p>
            <a:pPr marL="0" marR="0" algn="just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</a:pPr>
            <a:r>
              <a:rPr lang="en-US" sz="16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ROLES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(</a:t>
            </a:r>
            <a:r>
              <a:rPr lang="en-US" sz="16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id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RoleName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CreatedAt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UpdatedAt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)</a:t>
            </a:r>
          </a:p>
          <a:p>
            <a:pPr marL="0" marR="0" algn="just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</a:pPr>
            <a:r>
              <a:rPr lang="en-US" sz="16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USERS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(</a:t>
            </a:r>
            <a:r>
              <a:rPr lang="en-US" sz="16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id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MemberId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RoleId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Username, Password, Avatar,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IsActive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ResetToken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VerifyToken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CreatedAt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UpdatedAt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)</a:t>
            </a:r>
          </a:p>
          <a:p>
            <a:pPr marL="0" marR="0" algn="just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</a:pPr>
            <a:r>
              <a:rPr lang="en-US" sz="16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POSTS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(</a:t>
            </a:r>
            <a:r>
              <a:rPr lang="en-US" sz="16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id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UserId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GroupId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Likes, Comments, Description, Image,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CreatedAt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UpdatedAt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)</a:t>
            </a:r>
          </a:p>
          <a:p>
            <a:pPr marL="0" marR="0" algn="just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</a:pPr>
            <a:r>
              <a:rPr lang="en-US" sz="16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COMMENTS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(</a:t>
            </a:r>
            <a:r>
              <a:rPr lang="en-US" sz="16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id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PostId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UserId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Content,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CreatedAt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UpdatedAt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)</a:t>
            </a:r>
          </a:p>
          <a:p>
            <a:pPr marL="0" marR="0" algn="just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</a:pPr>
            <a:r>
              <a:rPr lang="en-US" sz="16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CONTACTS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(</a:t>
            </a:r>
            <a:r>
              <a:rPr lang="en-US" sz="16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id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SenderId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ReceiverId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Status,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CreatedAt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UpdatedAt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)</a:t>
            </a:r>
          </a:p>
          <a:p>
            <a:pPr marL="0" marR="0" algn="just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</a:pPr>
            <a:r>
              <a:rPr lang="en-US" sz="16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MESSAGES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(</a:t>
            </a:r>
            <a:r>
              <a:rPr lang="en-US" sz="16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id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SenderId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ReceiverId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Content,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IsRead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CreatedAt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)</a:t>
            </a:r>
          </a:p>
          <a:p>
            <a:pPr marL="0" marR="0" algn="just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</a:pPr>
            <a:r>
              <a:rPr lang="en-US" sz="16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NOTIFICATIONS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(</a:t>
            </a:r>
            <a:r>
              <a:rPr lang="en-US" sz="16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id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SenderId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ReceiverId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Content,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IsRead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CreatedAt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)</a:t>
            </a:r>
          </a:p>
        </p:txBody>
      </p:sp>
      <p:sp>
        <p:nvSpPr>
          <p:cNvPr id="7" name="Google Shape;179;p8">
            <a:extLst>
              <a:ext uri="{FF2B5EF4-FFF2-40B4-BE49-F238E27FC236}">
                <a16:creationId xmlns:a16="http://schemas.microsoft.com/office/drawing/2014/main" id="{B5585385-629E-419B-8F98-467765BD1120}"/>
              </a:ext>
            </a:extLst>
          </p:cNvPr>
          <p:cNvSpPr txBox="1"/>
          <p:nvPr/>
        </p:nvSpPr>
        <p:spPr>
          <a:xfrm>
            <a:off x="462248" y="1140689"/>
            <a:ext cx="393280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 err="1">
                <a:solidFill>
                  <a:schemeClr val="dk1"/>
                </a:solidFill>
              </a:rPr>
              <a:t>Thiết</a:t>
            </a:r>
            <a:r>
              <a:rPr lang="en-US" sz="2400" b="1" dirty="0">
                <a:solidFill>
                  <a:schemeClr val="dk1"/>
                </a:solidFill>
              </a:rPr>
              <a:t> </a:t>
            </a:r>
            <a:r>
              <a:rPr lang="en-US" sz="2400" b="1" dirty="0" err="1">
                <a:solidFill>
                  <a:schemeClr val="dk1"/>
                </a:solidFill>
              </a:rPr>
              <a:t>kế</a:t>
            </a:r>
            <a:r>
              <a:rPr lang="en-US" sz="2400" b="1" dirty="0">
                <a:solidFill>
                  <a:schemeClr val="dk1"/>
                </a:solidFill>
              </a:rPr>
              <a:t> </a:t>
            </a:r>
            <a:r>
              <a:rPr lang="en-US" sz="2400" b="1" dirty="0" err="1">
                <a:solidFill>
                  <a:schemeClr val="dk1"/>
                </a:solidFill>
              </a:rPr>
              <a:t>cơ</a:t>
            </a:r>
            <a:r>
              <a:rPr lang="en-US" sz="2400" b="1" dirty="0">
                <a:solidFill>
                  <a:schemeClr val="dk1"/>
                </a:solidFill>
              </a:rPr>
              <a:t> </a:t>
            </a:r>
            <a:r>
              <a:rPr lang="en-US" sz="2400" b="1" dirty="0" err="1">
                <a:solidFill>
                  <a:schemeClr val="dk1"/>
                </a:solidFill>
              </a:rPr>
              <a:t>sở</a:t>
            </a:r>
            <a:r>
              <a:rPr lang="en-US" sz="2400" b="1" dirty="0">
                <a:solidFill>
                  <a:schemeClr val="dk1"/>
                </a:solidFill>
              </a:rPr>
              <a:t> </a:t>
            </a:r>
            <a:r>
              <a:rPr lang="en-US" sz="2400" b="1" dirty="0" err="1">
                <a:solidFill>
                  <a:schemeClr val="dk1"/>
                </a:solidFill>
              </a:rPr>
              <a:t>dữ</a:t>
            </a:r>
            <a:r>
              <a:rPr lang="en-US" sz="2400" b="1" dirty="0">
                <a:solidFill>
                  <a:schemeClr val="dk1"/>
                </a:solidFill>
              </a:rPr>
              <a:t> </a:t>
            </a:r>
            <a:r>
              <a:rPr lang="en-US" sz="2400" b="1" dirty="0" err="1">
                <a:solidFill>
                  <a:schemeClr val="dk1"/>
                </a:solidFill>
              </a:rPr>
              <a:t>liệu</a:t>
            </a:r>
            <a:endParaRPr sz="24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876519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564491-6388-4172-A26A-3F461F8DC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FEC2A44-39F5-4F4E-AB18-F65452CB33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187" y="1833562"/>
            <a:ext cx="6905625" cy="3190875"/>
          </a:xfrm>
          <a:prstGeom prst="rect">
            <a:avLst/>
          </a:prstGeom>
        </p:spPr>
      </p:pic>
      <p:sp>
        <p:nvSpPr>
          <p:cNvPr id="8" name="Google Shape;239;p5">
            <a:extLst>
              <a:ext uri="{FF2B5EF4-FFF2-40B4-BE49-F238E27FC236}">
                <a16:creationId xmlns:a16="http://schemas.microsoft.com/office/drawing/2014/main" id="{D65D811E-9305-4245-BC72-501C806DB1C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14671" y="90632"/>
            <a:ext cx="6589199" cy="1280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000"/>
              <a:buFont typeface="Times New Roman"/>
              <a:buNone/>
            </a:pPr>
            <a:r>
              <a:rPr lang="en-US" sz="3000" b="1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CÔNG NGHỆ SỬ DỤNG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9" name="Google Shape;243;p5">
            <a:extLst>
              <a:ext uri="{FF2B5EF4-FFF2-40B4-BE49-F238E27FC236}">
                <a16:creationId xmlns:a16="http://schemas.microsoft.com/office/drawing/2014/main" id="{25A1A7C5-BC19-4618-92D4-4B425B55B2CE}"/>
              </a:ext>
            </a:extLst>
          </p:cNvPr>
          <p:cNvSpPr/>
          <p:nvPr/>
        </p:nvSpPr>
        <p:spPr>
          <a:xfrm>
            <a:off x="251458" y="48260"/>
            <a:ext cx="377027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i="0" u="none" strike="noStrike" cap="none" dirty="0"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endParaRPr sz="3000" b="1" i="0" u="none" strike="noStrike" cap="none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9243568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306</TotalTime>
  <Words>711</Words>
  <Application>Microsoft Office PowerPoint</Application>
  <PresentationFormat>On-screen Show (4:3)</PresentationFormat>
  <Paragraphs>125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Arial</vt:lpstr>
      <vt:lpstr>Calibri</vt:lpstr>
      <vt:lpstr>Calibri Light</vt:lpstr>
      <vt:lpstr>Lato</vt:lpstr>
      <vt:lpstr>Noto Sans Symbols</vt:lpstr>
      <vt:lpstr>Times New Roman</vt:lpstr>
      <vt:lpstr>Office Theme</vt:lpstr>
      <vt:lpstr>PowerPoint Presentation</vt:lpstr>
      <vt:lpstr>PowerPoint Presentation</vt:lpstr>
      <vt:lpstr>NỘI DUNG CHÍNH</vt:lpstr>
      <vt:lpstr>PowerPoint Presentation</vt:lpstr>
      <vt:lpstr>PHÂN TÍCH THIẾT KẾ</vt:lpstr>
      <vt:lpstr>PHÂN TÍCH THIẾT KẾ</vt:lpstr>
      <vt:lpstr>PHÂN TÍCH THIẾT KẾ</vt:lpstr>
      <vt:lpstr>PHÂN TÍCH THIẾT KẾ</vt:lpstr>
      <vt:lpstr>CÔNG NGHỆ SỬ DỤNG</vt:lpstr>
      <vt:lpstr>CÔNG NGHỆ SỬ DỤNG</vt:lpstr>
      <vt:lpstr>KẾT QUẢ</vt:lpstr>
      <vt:lpstr>KẾT QUẢ ĐẠT ĐƯỢC</vt:lpstr>
      <vt:lpstr>KẾT QUẢ ĐẠT ĐƯỢC</vt:lpstr>
      <vt:lpstr>KẾT QUẢ ĐẠT ĐƯỢC</vt:lpstr>
      <vt:lpstr>KẾT QUẢ ĐẠT ĐƯỢC</vt:lpstr>
      <vt:lpstr>KẾT QUẢ ĐẠT ĐƯỢC</vt:lpstr>
      <vt:lpstr>HẠN CHẾ</vt:lpstr>
      <vt:lpstr>KẾT LUẬN VÀ HƯỚNG PHÁT TRIỂN</vt:lpstr>
      <vt:lpstr>KẾT LUẬN VÀ HƯỚNG PHÁT TRIỂN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Phong TT &amp; QTTH</dc:creator>
  <cp:lastModifiedBy>Pham Van Hau 20173101</cp:lastModifiedBy>
  <cp:revision>23</cp:revision>
  <dcterms:created xsi:type="dcterms:W3CDTF">2021-05-28T04:32:29Z</dcterms:created>
  <dcterms:modified xsi:type="dcterms:W3CDTF">2021-07-05T11:38:19Z</dcterms:modified>
</cp:coreProperties>
</file>